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4" r:id="rId9"/>
    <p:sldId id="267" r:id="rId10"/>
    <p:sldId id="268" r:id="rId11"/>
    <p:sldId id="266" r:id="rId12"/>
    <p:sldId id="269" r:id="rId13"/>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小泉 奈央" initials="小泉" lastIdx="1" clrIdx="0">
    <p:extLst>
      <p:ext uri="{19B8F6BF-5375-455C-9EA6-DF929625EA0E}">
        <p15:presenceInfo xmlns:p15="http://schemas.microsoft.com/office/powerpoint/2012/main" xmlns="" userId="ecb28681561b1fe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AEF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706" autoAdjust="0"/>
    <p:restoredTop sz="94660"/>
  </p:normalViewPr>
  <p:slideViewPr>
    <p:cSldViewPr snapToGrid="0">
      <p:cViewPr varScale="1">
        <p:scale>
          <a:sx n="66" d="100"/>
          <a:sy n="66" d="100"/>
        </p:scale>
        <p:origin x="-824" y="-11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interSettings" Target="printerSettings/printerSettings1.bin"/><Relationship Id="rId16" Type="http://schemas.openxmlformats.org/officeDocument/2006/relationships/commentAuthors" Target="commentAuthors.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EB9DC4-4FEE-4C5A-A79E-E435B890EF38}" type="datetimeFigureOut">
              <a:rPr kumimoji="1" lang="ja-JP" altLang="en-US" smtClean="0"/>
              <a:t>15/06/18</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A95140-D1C9-4B59-83A0-CBB1CCA9263F}" type="slidenum">
              <a:rPr kumimoji="1" lang="ja-JP" altLang="en-US" smtClean="0"/>
              <a:t>‹#›</a:t>
            </a:fld>
            <a:endParaRPr kumimoji="1" lang="ja-JP" altLang="en-US"/>
          </a:p>
        </p:txBody>
      </p:sp>
    </p:spTree>
    <p:extLst>
      <p:ext uri="{BB962C8B-B14F-4D97-AF65-F5344CB8AC3E}">
        <p14:creationId xmlns:p14="http://schemas.microsoft.com/office/powerpoint/2010/main" val="89194562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Hello, everyone. Today, I am going to talk about rights of children. This is overview of my presentation.</a:t>
            </a:r>
            <a:endParaRPr kumimoji="1" lang="ja-JP" altLang="en-US" dirty="0"/>
          </a:p>
        </p:txBody>
      </p:sp>
      <p:sp>
        <p:nvSpPr>
          <p:cNvPr id="4" name="スライド番号プレースホルダー 3"/>
          <p:cNvSpPr>
            <a:spLocks noGrp="1"/>
          </p:cNvSpPr>
          <p:nvPr>
            <p:ph type="sldNum" sz="quarter" idx="10"/>
          </p:nvPr>
        </p:nvSpPr>
        <p:spPr/>
        <p:txBody>
          <a:bodyPr/>
          <a:lstStyle/>
          <a:p>
            <a:fld id="{73A95140-D1C9-4B59-83A0-CBB1CCA9263F}" type="slidenum">
              <a:rPr kumimoji="1" lang="ja-JP" altLang="en-US" smtClean="0"/>
              <a:t>2</a:t>
            </a:fld>
            <a:endParaRPr kumimoji="1" lang="ja-JP" altLang="en-US"/>
          </a:p>
        </p:txBody>
      </p:sp>
    </p:spTree>
    <p:extLst>
      <p:ext uri="{BB962C8B-B14F-4D97-AF65-F5344CB8AC3E}">
        <p14:creationId xmlns:p14="http://schemas.microsoft.com/office/powerpoint/2010/main" val="32889713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First, I will talk abut what is the United nations convention on the rights of the child. It is the international convention that guarantees children’s rights. Now, it is ratified by 196 countries and regions. These rights are mainly divided 4 themes; survival rights, development rights, protection rights, and participation rights. </a:t>
            </a:r>
            <a:endParaRPr kumimoji="1" lang="ja-JP" altLang="en-US" dirty="0"/>
          </a:p>
        </p:txBody>
      </p:sp>
      <p:sp>
        <p:nvSpPr>
          <p:cNvPr id="4" name="スライド番号プレースホルダー 3"/>
          <p:cNvSpPr>
            <a:spLocks noGrp="1"/>
          </p:cNvSpPr>
          <p:nvPr>
            <p:ph type="sldNum" sz="quarter" idx="10"/>
          </p:nvPr>
        </p:nvSpPr>
        <p:spPr/>
        <p:txBody>
          <a:bodyPr/>
          <a:lstStyle/>
          <a:p>
            <a:fld id="{73A95140-D1C9-4B59-83A0-CBB1CCA9263F}" type="slidenum">
              <a:rPr kumimoji="1" lang="ja-JP" altLang="en-US" smtClean="0"/>
              <a:t>3</a:t>
            </a:fld>
            <a:endParaRPr kumimoji="1" lang="ja-JP" altLang="en-US"/>
          </a:p>
        </p:txBody>
      </p:sp>
    </p:spTree>
    <p:extLst>
      <p:ext uri="{BB962C8B-B14F-4D97-AF65-F5344CB8AC3E}">
        <p14:creationId xmlns:p14="http://schemas.microsoft.com/office/powerpoint/2010/main" val="814567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And, there are 4 general principle, first, non-discrimination, we should treat every child fairly regardless of gender, religion, or nationality. Second, every child has rights to live, survival, and development. Third, we adults should always consider “ is the </a:t>
            </a:r>
            <a:r>
              <a:rPr kumimoji="1" lang="en-US" altLang="ja-JP" dirty="0" err="1"/>
              <a:t>dicision</a:t>
            </a:r>
            <a:r>
              <a:rPr kumimoji="1" lang="en-US" altLang="ja-JP" dirty="0"/>
              <a:t> we are making now best for children?” . And finally, we must respect the views of children. </a:t>
            </a:r>
            <a:endParaRPr kumimoji="1" lang="ja-JP" altLang="en-US" dirty="0"/>
          </a:p>
        </p:txBody>
      </p:sp>
      <p:sp>
        <p:nvSpPr>
          <p:cNvPr id="4" name="スライド番号プレースホルダー 3"/>
          <p:cNvSpPr>
            <a:spLocks noGrp="1"/>
          </p:cNvSpPr>
          <p:nvPr>
            <p:ph type="sldNum" sz="quarter" idx="10"/>
          </p:nvPr>
        </p:nvSpPr>
        <p:spPr/>
        <p:txBody>
          <a:bodyPr/>
          <a:lstStyle/>
          <a:p>
            <a:fld id="{73A95140-D1C9-4B59-83A0-CBB1CCA9263F}" type="slidenum">
              <a:rPr kumimoji="1" lang="ja-JP" altLang="en-US" smtClean="0"/>
              <a:t>4</a:t>
            </a:fld>
            <a:endParaRPr kumimoji="1" lang="ja-JP" altLang="en-US"/>
          </a:p>
        </p:txBody>
      </p:sp>
    </p:spTree>
    <p:extLst>
      <p:ext uri="{BB962C8B-B14F-4D97-AF65-F5344CB8AC3E}">
        <p14:creationId xmlns:p14="http://schemas.microsoft.com/office/powerpoint/2010/main" val="2114420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Next, I will show you how rights of children came to recognize. This is historical overview of children’s rights. In 1919, the international community league of nation started to give so kinds of importance to tat concept of child protection. And in 1924, the league of nation adopted the Declaration of the rights of the child. It was the first international treaty about children’s rights. It mentioned about rights to the children and parents’ responsibilities. Since there were so many orphans and poor children because of WW2, the UN decided to establish Urgency for the children that became UNICEF in 1953. In 1948, the Universal declaration of human rights was adopted. In 1959, general assembly of the UN adopted the declaration of the rights of the child that include 10 principle. Since Poland submitted the proposal of the convention on the rights of the child in previous year, The year 1979 is called the year of the child. The convention on the rights of the child was adopted by the UN general assembly in 1989. it is now universally accepted. </a:t>
            </a:r>
            <a:endParaRPr kumimoji="1" lang="ja-JP" altLang="en-US" dirty="0"/>
          </a:p>
        </p:txBody>
      </p:sp>
      <p:sp>
        <p:nvSpPr>
          <p:cNvPr id="4" name="スライド番号プレースホルダー 3"/>
          <p:cNvSpPr>
            <a:spLocks noGrp="1"/>
          </p:cNvSpPr>
          <p:nvPr>
            <p:ph type="sldNum" sz="quarter" idx="10"/>
          </p:nvPr>
        </p:nvSpPr>
        <p:spPr/>
        <p:txBody>
          <a:bodyPr/>
          <a:lstStyle/>
          <a:p>
            <a:fld id="{73A95140-D1C9-4B59-83A0-CBB1CCA9263F}" type="slidenum">
              <a:rPr kumimoji="1" lang="ja-JP" altLang="en-US" smtClean="0"/>
              <a:t>5</a:t>
            </a:fld>
            <a:endParaRPr kumimoji="1" lang="ja-JP" altLang="en-US"/>
          </a:p>
        </p:txBody>
      </p:sp>
    </p:spTree>
    <p:extLst>
      <p:ext uri="{BB962C8B-B14F-4D97-AF65-F5344CB8AC3E}">
        <p14:creationId xmlns:p14="http://schemas.microsoft.com/office/powerpoint/2010/main" val="2977237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Then, there are some successes and challenges of UNCRC. First, I will talk about successes and development. There are mainly two developments, first, legislation and application of law. Since the UNCRC was adopted, in many countries, law, systems and constitution were reviewed. For example, in Finland the constitution was revised to include children’s rights. And in Shiga prefecture in japan, they established own “</a:t>
            </a:r>
            <a:r>
              <a:rPr kumimoji="1" lang="ja-JP" altLang="en-US" dirty="0"/>
              <a:t>こどもじょうやく” </a:t>
            </a:r>
            <a:r>
              <a:rPr kumimoji="1" lang="en-US" altLang="ja-JP" dirty="0"/>
              <a:t>to encourage children to participate regional development. Second, since 196 countries ratified the UNCRC, the idea of children’s rights was spread to all over the world. Then, more and more problem about rights of children came to be discussed via media.  </a:t>
            </a:r>
            <a:endParaRPr kumimoji="1" lang="ja-JP" altLang="en-US" dirty="0"/>
          </a:p>
        </p:txBody>
      </p:sp>
      <p:sp>
        <p:nvSpPr>
          <p:cNvPr id="4" name="スライド番号プレースホルダー 3"/>
          <p:cNvSpPr>
            <a:spLocks noGrp="1"/>
          </p:cNvSpPr>
          <p:nvPr>
            <p:ph type="sldNum" sz="quarter" idx="10"/>
          </p:nvPr>
        </p:nvSpPr>
        <p:spPr/>
        <p:txBody>
          <a:bodyPr/>
          <a:lstStyle/>
          <a:p>
            <a:fld id="{73A95140-D1C9-4B59-83A0-CBB1CCA9263F}" type="slidenum">
              <a:rPr kumimoji="1" lang="ja-JP" altLang="en-US" smtClean="0"/>
              <a:t>6</a:t>
            </a:fld>
            <a:endParaRPr kumimoji="1" lang="ja-JP" altLang="en-US"/>
          </a:p>
        </p:txBody>
      </p:sp>
    </p:spTree>
    <p:extLst>
      <p:ext uri="{BB962C8B-B14F-4D97-AF65-F5344CB8AC3E}">
        <p14:creationId xmlns:p14="http://schemas.microsoft.com/office/powerpoint/2010/main" val="27597105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Then, there are some successes and challenges of UNCRC. First, I will talk about successes and development. There are mainly two developments, first, legislation and application of law. Since the UNCRC was adopted, in many countries, law, systems and constitution were reviewed. For example, in Finland the constitution was revised to include children’s rights. And in Shiga prefecture in japan, they established own “</a:t>
            </a:r>
            <a:r>
              <a:rPr kumimoji="1" lang="ja-JP" altLang="en-US" dirty="0"/>
              <a:t>こどもじょうやく” </a:t>
            </a:r>
            <a:r>
              <a:rPr kumimoji="1" lang="en-US" altLang="ja-JP" dirty="0"/>
              <a:t>to encourage children to participate regional development. Second, since 196 countries ratified the UNCRC, the idea of children’s rights was spread to all over the world. Then, more and more problem about rights of children came to be discussed via media.  </a:t>
            </a:r>
            <a:endParaRPr kumimoji="1" lang="ja-JP" altLang="en-US" dirty="0"/>
          </a:p>
        </p:txBody>
      </p:sp>
      <p:sp>
        <p:nvSpPr>
          <p:cNvPr id="4" name="スライド番号プレースホルダー 3"/>
          <p:cNvSpPr>
            <a:spLocks noGrp="1"/>
          </p:cNvSpPr>
          <p:nvPr>
            <p:ph type="sldNum" sz="quarter" idx="10"/>
          </p:nvPr>
        </p:nvSpPr>
        <p:spPr/>
        <p:txBody>
          <a:bodyPr/>
          <a:lstStyle/>
          <a:p>
            <a:fld id="{73A95140-D1C9-4B59-83A0-CBB1CCA9263F}" type="slidenum">
              <a:rPr kumimoji="1" lang="ja-JP" altLang="en-US" smtClean="0"/>
              <a:t>7</a:t>
            </a:fld>
            <a:endParaRPr kumimoji="1" lang="ja-JP" altLang="en-US"/>
          </a:p>
        </p:txBody>
      </p:sp>
    </p:spTree>
    <p:extLst>
      <p:ext uri="{BB962C8B-B14F-4D97-AF65-F5344CB8AC3E}">
        <p14:creationId xmlns:p14="http://schemas.microsoft.com/office/powerpoint/2010/main" val="535973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Third, culture and society also tend to prevent protection of children. Child marriage in one of the example. In Bangladesh, although child marriage and marriage of women who is under 18 years old is prohibited, it is said that over 65% of girls god married before they turn to be 18. It seems like that while UNCRC was spread almost all nation and government, still in some part of society, it is not recognized. So, it is also social problem that law and system are not enforced effectively. </a:t>
            </a:r>
          </a:p>
          <a:p>
            <a:endParaRPr kumimoji="1" lang="ja-JP" altLang="en-US" dirty="0"/>
          </a:p>
        </p:txBody>
      </p:sp>
      <p:sp>
        <p:nvSpPr>
          <p:cNvPr id="4" name="スライド番号プレースホルダー 3"/>
          <p:cNvSpPr>
            <a:spLocks noGrp="1"/>
          </p:cNvSpPr>
          <p:nvPr>
            <p:ph type="sldNum" sz="quarter" idx="10"/>
          </p:nvPr>
        </p:nvSpPr>
        <p:spPr/>
        <p:txBody>
          <a:bodyPr/>
          <a:lstStyle/>
          <a:p>
            <a:fld id="{73A95140-D1C9-4B59-83A0-CBB1CCA9263F}" type="slidenum">
              <a:rPr kumimoji="1" lang="ja-JP" altLang="en-US" smtClean="0"/>
              <a:t>8</a:t>
            </a:fld>
            <a:endParaRPr kumimoji="1" lang="ja-JP" altLang="en-US"/>
          </a:p>
        </p:txBody>
      </p:sp>
    </p:spTree>
    <p:extLst>
      <p:ext uri="{BB962C8B-B14F-4D97-AF65-F5344CB8AC3E}">
        <p14:creationId xmlns:p14="http://schemas.microsoft.com/office/powerpoint/2010/main" val="10470377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3A95140-D1C9-4B59-83A0-CBB1CCA9263F}" type="slidenum">
              <a:rPr kumimoji="1" lang="ja-JP" altLang="en-US" smtClean="0"/>
              <a:t>9</a:t>
            </a:fld>
            <a:endParaRPr kumimoji="1" lang="ja-JP" altLang="en-US"/>
          </a:p>
        </p:txBody>
      </p:sp>
    </p:spTree>
    <p:extLst>
      <p:ext uri="{BB962C8B-B14F-4D97-AF65-F5344CB8AC3E}">
        <p14:creationId xmlns:p14="http://schemas.microsoft.com/office/powerpoint/2010/main" val="3237091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5AC972CB-7AD7-46E1-87BB-F9CA1FB36729}"/>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xmlns="" id="{5B20318D-B7E9-4F70-B275-7E50C7B329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xmlns="" id="{A49094FF-BE4B-4AA8-AEA0-BAD229E7A097}"/>
              </a:ext>
            </a:extLst>
          </p:cNvPr>
          <p:cNvSpPr>
            <a:spLocks noGrp="1"/>
          </p:cNvSpPr>
          <p:nvPr>
            <p:ph type="dt" sz="half" idx="10"/>
          </p:nvPr>
        </p:nvSpPr>
        <p:spPr/>
        <p:txBody>
          <a:bodyPr/>
          <a:lstStyle/>
          <a:p>
            <a:fld id="{A68DC0CC-8838-4509-BB8E-8D57776F99FA}" type="datetimeFigureOut">
              <a:rPr kumimoji="1" lang="ja-JP" altLang="en-US" smtClean="0"/>
              <a:t>15/06/18</a:t>
            </a:fld>
            <a:endParaRPr kumimoji="1" lang="ja-JP" altLang="en-US"/>
          </a:p>
        </p:txBody>
      </p:sp>
      <p:sp>
        <p:nvSpPr>
          <p:cNvPr id="5" name="フッター プレースホルダー 4">
            <a:extLst>
              <a:ext uri="{FF2B5EF4-FFF2-40B4-BE49-F238E27FC236}">
                <a16:creationId xmlns:a16="http://schemas.microsoft.com/office/drawing/2014/main" xmlns="" id="{A4EAE9F3-78C2-41C8-8368-F1D2D47D05A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xmlns="" id="{19C36F0E-B994-4397-9C0D-7584B03C0566}"/>
              </a:ext>
            </a:extLst>
          </p:cNvPr>
          <p:cNvSpPr>
            <a:spLocks noGrp="1"/>
          </p:cNvSpPr>
          <p:nvPr>
            <p:ph type="sldNum" sz="quarter" idx="12"/>
          </p:nvPr>
        </p:nvSpPr>
        <p:spPr/>
        <p:txBody>
          <a:bodyPr/>
          <a:lstStyle/>
          <a:p>
            <a:fld id="{E39C777A-55B8-4C2E-89F3-7B3420DFBBD6}" type="slidenum">
              <a:rPr kumimoji="1" lang="ja-JP" altLang="en-US" smtClean="0"/>
              <a:t>‹#›</a:t>
            </a:fld>
            <a:endParaRPr kumimoji="1" lang="ja-JP" altLang="en-US"/>
          </a:p>
        </p:txBody>
      </p:sp>
    </p:spTree>
    <p:extLst>
      <p:ext uri="{BB962C8B-B14F-4D97-AF65-F5344CB8AC3E}">
        <p14:creationId xmlns:p14="http://schemas.microsoft.com/office/powerpoint/2010/main" val="3270777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A701BEDA-F84B-4B1B-9A02-868551138B99}"/>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xmlns="" id="{60215611-F885-44E0-A6AA-4EB14BF0E45D}"/>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xmlns="" id="{EB0597C0-771E-4304-B382-E982EAA12619}"/>
              </a:ext>
            </a:extLst>
          </p:cNvPr>
          <p:cNvSpPr>
            <a:spLocks noGrp="1"/>
          </p:cNvSpPr>
          <p:nvPr>
            <p:ph type="dt" sz="half" idx="10"/>
          </p:nvPr>
        </p:nvSpPr>
        <p:spPr/>
        <p:txBody>
          <a:bodyPr/>
          <a:lstStyle/>
          <a:p>
            <a:fld id="{A68DC0CC-8838-4509-BB8E-8D57776F99FA}" type="datetimeFigureOut">
              <a:rPr kumimoji="1" lang="ja-JP" altLang="en-US" smtClean="0"/>
              <a:t>15/06/18</a:t>
            </a:fld>
            <a:endParaRPr kumimoji="1" lang="ja-JP" altLang="en-US"/>
          </a:p>
        </p:txBody>
      </p:sp>
      <p:sp>
        <p:nvSpPr>
          <p:cNvPr id="5" name="フッター プレースホルダー 4">
            <a:extLst>
              <a:ext uri="{FF2B5EF4-FFF2-40B4-BE49-F238E27FC236}">
                <a16:creationId xmlns:a16="http://schemas.microsoft.com/office/drawing/2014/main" xmlns="" id="{B36FBEF5-4619-40FC-9ED0-1D5CF75B8A5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xmlns="" id="{0C89F29A-F3EC-4B39-A9A2-907B0472056D}"/>
              </a:ext>
            </a:extLst>
          </p:cNvPr>
          <p:cNvSpPr>
            <a:spLocks noGrp="1"/>
          </p:cNvSpPr>
          <p:nvPr>
            <p:ph type="sldNum" sz="quarter" idx="12"/>
          </p:nvPr>
        </p:nvSpPr>
        <p:spPr/>
        <p:txBody>
          <a:bodyPr/>
          <a:lstStyle/>
          <a:p>
            <a:fld id="{E39C777A-55B8-4C2E-89F3-7B3420DFBBD6}" type="slidenum">
              <a:rPr kumimoji="1" lang="ja-JP" altLang="en-US" smtClean="0"/>
              <a:t>‹#›</a:t>
            </a:fld>
            <a:endParaRPr kumimoji="1" lang="ja-JP" altLang="en-US"/>
          </a:p>
        </p:txBody>
      </p:sp>
    </p:spTree>
    <p:extLst>
      <p:ext uri="{BB962C8B-B14F-4D97-AF65-F5344CB8AC3E}">
        <p14:creationId xmlns:p14="http://schemas.microsoft.com/office/powerpoint/2010/main" val="15977528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2552F340-EB6C-49D5-A756-FAB3857F603B}"/>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xmlns="" id="{333DC5E2-CA04-4892-B96A-50156DDE1E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xmlns="" id="{42B21A4B-7CFD-4C8D-B63E-39A380089D97}"/>
              </a:ext>
            </a:extLst>
          </p:cNvPr>
          <p:cNvSpPr>
            <a:spLocks noGrp="1"/>
          </p:cNvSpPr>
          <p:nvPr>
            <p:ph type="dt" sz="half" idx="10"/>
          </p:nvPr>
        </p:nvSpPr>
        <p:spPr/>
        <p:txBody>
          <a:bodyPr/>
          <a:lstStyle/>
          <a:p>
            <a:fld id="{A68DC0CC-8838-4509-BB8E-8D57776F99FA}" type="datetimeFigureOut">
              <a:rPr kumimoji="1" lang="ja-JP" altLang="en-US" smtClean="0"/>
              <a:t>15/06/18</a:t>
            </a:fld>
            <a:endParaRPr kumimoji="1" lang="ja-JP" altLang="en-US"/>
          </a:p>
        </p:txBody>
      </p:sp>
      <p:sp>
        <p:nvSpPr>
          <p:cNvPr id="5" name="フッター プレースホルダー 4">
            <a:extLst>
              <a:ext uri="{FF2B5EF4-FFF2-40B4-BE49-F238E27FC236}">
                <a16:creationId xmlns:a16="http://schemas.microsoft.com/office/drawing/2014/main" xmlns="" id="{26291583-ED43-4ACF-9AF1-17FB92AA0CD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xmlns="" id="{CF184248-B840-4F53-84D7-F217FB92302E}"/>
              </a:ext>
            </a:extLst>
          </p:cNvPr>
          <p:cNvSpPr>
            <a:spLocks noGrp="1"/>
          </p:cNvSpPr>
          <p:nvPr>
            <p:ph type="sldNum" sz="quarter" idx="12"/>
          </p:nvPr>
        </p:nvSpPr>
        <p:spPr/>
        <p:txBody>
          <a:bodyPr/>
          <a:lstStyle/>
          <a:p>
            <a:fld id="{E39C777A-55B8-4C2E-89F3-7B3420DFBBD6}" type="slidenum">
              <a:rPr kumimoji="1" lang="ja-JP" altLang="en-US" smtClean="0"/>
              <a:t>‹#›</a:t>
            </a:fld>
            <a:endParaRPr kumimoji="1" lang="ja-JP" altLang="en-US"/>
          </a:p>
        </p:txBody>
      </p:sp>
    </p:spTree>
    <p:extLst>
      <p:ext uri="{BB962C8B-B14F-4D97-AF65-F5344CB8AC3E}">
        <p14:creationId xmlns:p14="http://schemas.microsoft.com/office/powerpoint/2010/main" val="3239348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8029C961-6880-4174-90F6-598F88288385}"/>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xmlns="" id="{A69EC920-C4AF-439C-8C75-C745BDF2998C}"/>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xmlns="" id="{F9C6FEB3-3E70-4874-8D70-6ADF370E08D1}"/>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xmlns="" id="{F46C3A71-8F16-431D-99DA-DB2C9C40B2C6}"/>
              </a:ext>
            </a:extLst>
          </p:cNvPr>
          <p:cNvSpPr>
            <a:spLocks noGrp="1"/>
          </p:cNvSpPr>
          <p:nvPr>
            <p:ph type="dt" sz="half" idx="10"/>
          </p:nvPr>
        </p:nvSpPr>
        <p:spPr/>
        <p:txBody>
          <a:bodyPr/>
          <a:lstStyle/>
          <a:p>
            <a:fld id="{A68DC0CC-8838-4509-BB8E-8D57776F99FA}" type="datetimeFigureOut">
              <a:rPr kumimoji="1" lang="ja-JP" altLang="en-US" smtClean="0"/>
              <a:t>15/06/18</a:t>
            </a:fld>
            <a:endParaRPr kumimoji="1" lang="ja-JP" altLang="en-US"/>
          </a:p>
        </p:txBody>
      </p:sp>
      <p:sp>
        <p:nvSpPr>
          <p:cNvPr id="6" name="フッター プレースホルダー 5">
            <a:extLst>
              <a:ext uri="{FF2B5EF4-FFF2-40B4-BE49-F238E27FC236}">
                <a16:creationId xmlns:a16="http://schemas.microsoft.com/office/drawing/2014/main" xmlns="" id="{12B205DF-A861-4CBF-A1D3-D26D30C51A1E}"/>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xmlns="" id="{3AD3DA2B-2F9E-48D9-A424-9B9CAB7EA508}"/>
              </a:ext>
            </a:extLst>
          </p:cNvPr>
          <p:cNvSpPr>
            <a:spLocks noGrp="1"/>
          </p:cNvSpPr>
          <p:nvPr>
            <p:ph type="sldNum" sz="quarter" idx="12"/>
          </p:nvPr>
        </p:nvSpPr>
        <p:spPr/>
        <p:txBody>
          <a:bodyPr/>
          <a:lstStyle/>
          <a:p>
            <a:fld id="{E39C777A-55B8-4C2E-89F3-7B3420DFBBD6}" type="slidenum">
              <a:rPr kumimoji="1" lang="ja-JP" altLang="en-US" smtClean="0"/>
              <a:t>‹#›</a:t>
            </a:fld>
            <a:endParaRPr kumimoji="1" lang="ja-JP" altLang="en-US"/>
          </a:p>
        </p:txBody>
      </p:sp>
    </p:spTree>
    <p:extLst>
      <p:ext uri="{BB962C8B-B14F-4D97-AF65-F5344CB8AC3E}">
        <p14:creationId xmlns:p14="http://schemas.microsoft.com/office/powerpoint/2010/main" val="1413588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B8E9E574-3A2D-4BF0-BE4A-990D51243419}"/>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xmlns="" id="{183ED920-962B-4F2D-BCB0-DCFD52F9A5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xmlns="" id="{E685E675-BEF2-428E-98CA-1AD628F72854}"/>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xmlns="" id="{0CD71E96-6B18-49F0-B9E7-4749D7982F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xmlns="" id="{D6019BBA-055D-4182-877F-CF5DD598561C}"/>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xmlns="" id="{B3306E7E-43DA-4542-B216-0A3A949FFC8E}"/>
              </a:ext>
            </a:extLst>
          </p:cNvPr>
          <p:cNvSpPr>
            <a:spLocks noGrp="1"/>
          </p:cNvSpPr>
          <p:nvPr>
            <p:ph type="dt" sz="half" idx="10"/>
          </p:nvPr>
        </p:nvSpPr>
        <p:spPr/>
        <p:txBody>
          <a:bodyPr/>
          <a:lstStyle/>
          <a:p>
            <a:fld id="{A68DC0CC-8838-4509-BB8E-8D57776F99FA}" type="datetimeFigureOut">
              <a:rPr kumimoji="1" lang="ja-JP" altLang="en-US" smtClean="0"/>
              <a:t>15/06/18</a:t>
            </a:fld>
            <a:endParaRPr kumimoji="1" lang="ja-JP" altLang="en-US"/>
          </a:p>
        </p:txBody>
      </p:sp>
      <p:sp>
        <p:nvSpPr>
          <p:cNvPr id="8" name="フッター プレースホルダー 7">
            <a:extLst>
              <a:ext uri="{FF2B5EF4-FFF2-40B4-BE49-F238E27FC236}">
                <a16:creationId xmlns:a16="http://schemas.microsoft.com/office/drawing/2014/main" xmlns="" id="{9CD1649A-B854-47FB-ADE6-957286FED3A8}"/>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xmlns="" id="{9E2E4336-6577-4C1F-920B-CB75C23A96BF}"/>
              </a:ext>
            </a:extLst>
          </p:cNvPr>
          <p:cNvSpPr>
            <a:spLocks noGrp="1"/>
          </p:cNvSpPr>
          <p:nvPr>
            <p:ph type="sldNum" sz="quarter" idx="12"/>
          </p:nvPr>
        </p:nvSpPr>
        <p:spPr/>
        <p:txBody>
          <a:bodyPr/>
          <a:lstStyle/>
          <a:p>
            <a:fld id="{E39C777A-55B8-4C2E-89F3-7B3420DFBBD6}" type="slidenum">
              <a:rPr kumimoji="1" lang="ja-JP" altLang="en-US" smtClean="0"/>
              <a:t>‹#›</a:t>
            </a:fld>
            <a:endParaRPr kumimoji="1" lang="ja-JP" altLang="en-US"/>
          </a:p>
        </p:txBody>
      </p:sp>
    </p:spTree>
    <p:extLst>
      <p:ext uri="{BB962C8B-B14F-4D97-AF65-F5344CB8AC3E}">
        <p14:creationId xmlns:p14="http://schemas.microsoft.com/office/powerpoint/2010/main" val="3905267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940948EF-0B1B-4F30-9D3C-7B20C37F33E8}"/>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xmlns="" id="{705416DD-1151-4F01-BEC6-7A7AE28BBE83}"/>
              </a:ext>
            </a:extLst>
          </p:cNvPr>
          <p:cNvSpPr>
            <a:spLocks noGrp="1"/>
          </p:cNvSpPr>
          <p:nvPr>
            <p:ph type="dt" sz="half" idx="10"/>
          </p:nvPr>
        </p:nvSpPr>
        <p:spPr/>
        <p:txBody>
          <a:bodyPr/>
          <a:lstStyle/>
          <a:p>
            <a:fld id="{A68DC0CC-8838-4509-BB8E-8D57776F99FA}" type="datetimeFigureOut">
              <a:rPr kumimoji="1" lang="ja-JP" altLang="en-US" smtClean="0"/>
              <a:t>15/06/18</a:t>
            </a:fld>
            <a:endParaRPr kumimoji="1" lang="ja-JP" altLang="en-US"/>
          </a:p>
        </p:txBody>
      </p:sp>
      <p:sp>
        <p:nvSpPr>
          <p:cNvPr id="4" name="フッター プレースホルダー 3">
            <a:extLst>
              <a:ext uri="{FF2B5EF4-FFF2-40B4-BE49-F238E27FC236}">
                <a16:creationId xmlns:a16="http://schemas.microsoft.com/office/drawing/2014/main" xmlns="" id="{654DCA61-0110-495D-AA4E-931A84CCFD80}"/>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xmlns="" id="{81A18A7C-E10F-41CB-91F6-9FD57D571236}"/>
              </a:ext>
            </a:extLst>
          </p:cNvPr>
          <p:cNvSpPr>
            <a:spLocks noGrp="1"/>
          </p:cNvSpPr>
          <p:nvPr>
            <p:ph type="sldNum" sz="quarter" idx="12"/>
          </p:nvPr>
        </p:nvSpPr>
        <p:spPr/>
        <p:txBody>
          <a:bodyPr/>
          <a:lstStyle/>
          <a:p>
            <a:fld id="{E39C777A-55B8-4C2E-89F3-7B3420DFBBD6}" type="slidenum">
              <a:rPr kumimoji="1" lang="ja-JP" altLang="en-US" smtClean="0"/>
              <a:t>‹#›</a:t>
            </a:fld>
            <a:endParaRPr kumimoji="1" lang="ja-JP" altLang="en-US"/>
          </a:p>
        </p:txBody>
      </p:sp>
    </p:spTree>
    <p:extLst>
      <p:ext uri="{BB962C8B-B14F-4D97-AF65-F5344CB8AC3E}">
        <p14:creationId xmlns:p14="http://schemas.microsoft.com/office/powerpoint/2010/main" val="189497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xmlns="" id="{3CCF9F7D-640E-4908-A254-2420EFB16726}"/>
              </a:ext>
            </a:extLst>
          </p:cNvPr>
          <p:cNvSpPr>
            <a:spLocks noGrp="1"/>
          </p:cNvSpPr>
          <p:nvPr>
            <p:ph type="dt" sz="half" idx="10"/>
          </p:nvPr>
        </p:nvSpPr>
        <p:spPr/>
        <p:txBody>
          <a:bodyPr/>
          <a:lstStyle/>
          <a:p>
            <a:fld id="{A68DC0CC-8838-4509-BB8E-8D57776F99FA}" type="datetimeFigureOut">
              <a:rPr kumimoji="1" lang="ja-JP" altLang="en-US" smtClean="0"/>
              <a:t>15/06/18</a:t>
            </a:fld>
            <a:endParaRPr kumimoji="1" lang="ja-JP" altLang="en-US"/>
          </a:p>
        </p:txBody>
      </p:sp>
      <p:sp>
        <p:nvSpPr>
          <p:cNvPr id="3" name="フッター プレースホルダー 2">
            <a:extLst>
              <a:ext uri="{FF2B5EF4-FFF2-40B4-BE49-F238E27FC236}">
                <a16:creationId xmlns:a16="http://schemas.microsoft.com/office/drawing/2014/main" xmlns="" id="{A12109CB-8D14-4060-ACAD-D97E1D14E3F9}"/>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xmlns="" id="{8C91EE94-10F7-49B9-962E-BCA9113B66B6}"/>
              </a:ext>
            </a:extLst>
          </p:cNvPr>
          <p:cNvSpPr>
            <a:spLocks noGrp="1"/>
          </p:cNvSpPr>
          <p:nvPr>
            <p:ph type="sldNum" sz="quarter" idx="12"/>
          </p:nvPr>
        </p:nvSpPr>
        <p:spPr/>
        <p:txBody>
          <a:bodyPr/>
          <a:lstStyle/>
          <a:p>
            <a:fld id="{E39C777A-55B8-4C2E-89F3-7B3420DFBBD6}" type="slidenum">
              <a:rPr kumimoji="1" lang="ja-JP" altLang="en-US" smtClean="0"/>
              <a:t>‹#›</a:t>
            </a:fld>
            <a:endParaRPr kumimoji="1" lang="ja-JP" altLang="en-US"/>
          </a:p>
        </p:txBody>
      </p:sp>
    </p:spTree>
    <p:extLst>
      <p:ext uri="{BB962C8B-B14F-4D97-AF65-F5344CB8AC3E}">
        <p14:creationId xmlns:p14="http://schemas.microsoft.com/office/powerpoint/2010/main" val="1846241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1A61AB41-D047-4AB2-9A6E-45E90601FBDE}"/>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xmlns="" id="{09EC90C1-3E43-403E-B229-55FBF2BD3D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xmlns="" id="{C3B77416-9A31-4AB6-95B4-76C6D8572B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xmlns="" id="{DB2CBCD1-C177-45B5-B7F6-F1013514D033}"/>
              </a:ext>
            </a:extLst>
          </p:cNvPr>
          <p:cNvSpPr>
            <a:spLocks noGrp="1"/>
          </p:cNvSpPr>
          <p:nvPr>
            <p:ph type="dt" sz="half" idx="10"/>
          </p:nvPr>
        </p:nvSpPr>
        <p:spPr/>
        <p:txBody>
          <a:bodyPr/>
          <a:lstStyle/>
          <a:p>
            <a:fld id="{A68DC0CC-8838-4509-BB8E-8D57776F99FA}" type="datetimeFigureOut">
              <a:rPr kumimoji="1" lang="ja-JP" altLang="en-US" smtClean="0"/>
              <a:t>15/06/18</a:t>
            </a:fld>
            <a:endParaRPr kumimoji="1" lang="ja-JP" altLang="en-US"/>
          </a:p>
        </p:txBody>
      </p:sp>
      <p:sp>
        <p:nvSpPr>
          <p:cNvPr id="6" name="フッター プレースホルダー 5">
            <a:extLst>
              <a:ext uri="{FF2B5EF4-FFF2-40B4-BE49-F238E27FC236}">
                <a16:creationId xmlns:a16="http://schemas.microsoft.com/office/drawing/2014/main" xmlns="" id="{0AF95915-3B93-468D-AEB2-298065A31A7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xmlns="" id="{F484161C-B87D-4245-8A72-0527895A357C}"/>
              </a:ext>
            </a:extLst>
          </p:cNvPr>
          <p:cNvSpPr>
            <a:spLocks noGrp="1"/>
          </p:cNvSpPr>
          <p:nvPr>
            <p:ph type="sldNum" sz="quarter" idx="12"/>
          </p:nvPr>
        </p:nvSpPr>
        <p:spPr/>
        <p:txBody>
          <a:bodyPr/>
          <a:lstStyle/>
          <a:p>
            <a:fld id="{E39C777A-55B8-4C2E-89F3-7B3420DFBBD6}" type="slidenum">
              <a:rPr kumimoji="1" lang="ja-JP" altLang="en-US" smtClean="0"/>
              <a:t>‹#›</a:t>
            </a:fld>
            <a:endParaRPr kumimoji="1" lang="ja-JP" altLang="en-US"/>
          </a:p>
        </p:txBody>
      </p:sp>
    </p:spTree>
    <p:extLst>
      <p:ext uri="{BB962C8B-B14F-4D97-AF65-F5344CB8AC3E}">
        <p14:creationId xmlns:p14="http://schemas.microsoft.com/office/powerpoint/2010/main" val="4200371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C8D2B5AB-9ADC-4D26-9F0A-D5CD60AF482C}"/>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xmlns="" id="{483F8359-A84C-45B1-9423-04BF677D4F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xmlns="" id="{17E3D0B5-1BCC-4AF8-AEB4-B10926EE19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xmlns="" id="{B25CFEB6-17BD-49A8-98AB-21DE42F3162B}"/>
              </a:ext>
            </a:extLst>
          </p:cNvPr>
          <p:cNvSpPr>
            <a:spLocks noGrp="1"/>
          </p:cNvSpPr>
          <p:nvPr>
            <p:ph type="dt" sz="half" idx="10"/>
          </p:nvPr>
        </p:nvSpPr>
        <p:spPr/>
        <p:txBody>
          <a:bodyPr/>
          <a:lstStyle/>
          <a:p>
            <a:fld id="{A68DC0CC-8838-4509-BB8E-8D57776F99FA}" type="datetimeFigureOut">
              <a:rPr kumimoji="1" lang="ja-JP" altLang="en-US" smtClean="0"/>
              <a:t>15/06/18</a:t>
            </a:fld>
            <a:endParaRPr kumimoji="1" lang="ja-JP" altLang="en-US"/>
          </a:p>
        </p:txBody>
      </p:sp>
      <p:sp>
        <p:nvSpPr>
          <p:cNvPr id="6" name="フッター プレースホルダー 5">
            <a:extLst>
              <a:ext uri="{FF2B5EF4-FFF2-40B4-BE49-F238E27FC236}">
                <a16:creationId xmlns:a16="http://schemas.microsoft.com/office/drawing/2014/main" xmlns="" id="{C25F6922-C3F9-43C2-8248-DF85B5F2B7F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xmlns="" id="{F8BC187F-D16D-4E4D-86B4-BF570DC7987E}"/>
              </a:ext>
            </a:extLst>
          </p:cNvPr>
          <p:cNvSpPr>
            <a:spLocks noGrp="1"/>
          </p:cNvSpPr>
          <p:nvPr>
            <p:ph type="sldNum" sz="quarter" idx="12"/>
          </p:nvPr>
        </p:nvSpPr>
        <p:spPr/>
        <p:txBody>
          <a:bodyPr/>
          <a:lstStyle/>
          <a:p>
            <a:fld id="{E39C777A-55B8-4C2E-89F3-7B3420DFBBD6}" type="slidenum">
              <a:rPr kumimoji="1" lang="ja-JP" altLang="en-US" smtClean="0"/>
              <a:t>‹#›</a:t>
            </a:fld>
            <a:endParaRPr kumimoji="1" lang="ja-JP" altLang="en-US"/>
          </a:p>
        </p:txBody>
      </p:sp>
    </p:spTree>
    <p:extLst>
      <p:ext uri="{BB962C8B-B14F-4D97-AF65-F5344CB8AC3E}">
        <p14:creationId xmlns:p14="http://schemas.microsoft.com/office/powerpoint/2010/main" val="1135801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60EF5461-CEB1-41D6-8D5B-752EBBAB8D5C}"/>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xmlns="" id="{97BCF5B5-1780-4D25-A529-4FBF4605D60C}"/>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xmlns="" id="{EBA56EB9-A6A6-49F1-B633-C7990E2E7D93}"/>
              </a:ext>
            </a:extLst>
          </p:cNvPr>
          <p:cNvSpPr>
            <a:spLocks noGrp="1"/>
          </p:cNvSpPr>
          <p:nvPr>
            <p:ph type="dt" sz="half" idx="10"/>
          </p:nvPr>
        </p:nvSpPr>
        <p:spPr/>
        <p:txBody>
          <a:bodyPr/>
          <a:lstStyle/>
          <a:p>
            <a:fld id="{A68DC0CC-8838-4509-BB8E-8D57776F99FA}" type="datetimeFigureOut">
              <a:rPr kumimoji="1" lang="ja-JP" altLang="en-US" smtClean="0"/>
              <a:t>15/06/18</a:t>
            </a:fld>
            <a:endParaRPr kumimoji="1" lang="ja-JP" altLang="en-US"/>
          </a:p>
        </p:txBody>
      </p:sp>
      <p:sp>
        <p:nvSpPr>
          <p:cNvPr id="5" name="フッター プレースホルダー 4">
            <a:extLst>
              <a:ext uri="{FF2B5EF4-FFF2-40B4-BE49-F238E27FC236}">
                <a16:creationId xmlns:a16="http://schemas.microsoft.com/office/drawing/2014/main" xmlns="" id="{DF91721D-A736-47E0-8ED2-43FC04A47AC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xmlns="" id="{F54C7EDD-BB18-45E9-863E-F1ADCDD38EA8}"/>
              </a:ext>
            </a:extLst>
          </p:cNvPr>
          <p:cNvSpPr>
            <a:spLocks noGrp="1"/>
          </p:cNvSpPr>
          <p:nvPr>
            <p:ph type="sldNum" sz="quarter" idx="12"/>
          </p:nvPr>
        </p:nvSpPr>
        <p:spPr/>
        <p:txBody>
          <a:bodyPr/>
          <a:lstStyle/>
          <a:p>
            <a:fld id="{E39C777A-55B8-4C2E-89F3-7B3420DFBBD6}" type="slidenum">
              <a:rPr kumimoji="1" lang="ja-JP" altLang="en-US" smtClean="0"/>
              <a:t>‹#›</a:t>
            </a:fld>
            <a:endParaRPr kumimoji="1" lang="ja-JP" altLang="en-US"/>
          </a:p>
        </p:txBody>
      </p:sp>
    </p:spTree>
    <p:extLst>
      <p:ext uri="{BB962C8B-B14F-4D97-AF65-F5344CB8AC3E}">
        <p14:creationId xmlns:p14="http://schemas.microsoft.com/office/powerpoint/2010/main" val="2509635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xmlns="" id="{85D8FDE3-82A5-4C6F-8ADE-27E1815C2BD5}"/>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xmlns="" id="{26D544F0-0A67-48FC-B413-3DCC87FB1956}"/>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xmlns="" id="{C5761EBA-0E36-459A-83CE-AEEA2EC029F2}"/>
              </a:ext>
            </a:extLst>
          </p:cNvPr>
          <p:cNvSpPr>
            <a:spLocks noGrp="1"/>
          </p:cNvSpPr>
          <p:nvPr>
            <p:ph type="dt" sz="half" idx="10"/>
          </p:nvPr>
        </p:nvSpPr>
        <p:spPr/>
        <p:txBody>
          <a:bodyPr/>
          <a:lstStyle/>
          <a:p>
            <a:fld id="{A68DC0CC-8838-4509-BB8E-8D57776F99FA}" type="datetimeFigureOut">
              <a:rPr kumimoji="1" lang="ja-JP" altLang="en-US" smtClean="0"/>
              <a:t>15/06/18</a:t>
            </a:fld>
            <a:endParaRPr kumimoji="1" lang="ja-JP" altLang="en-US"/>
          </a:p>
        </p:txBody>
      </p:sp>
      <p:sp>
        <p:nvSpPr>
          <p:cNvPr id="5" name="フッター プレースホルダー 4">
            <a:extLst>
              <a:ext uri="{FF2B5EF4-FFF2-40B4-BE49-F238E27FC236}">
                <a16:creationId xmlns:a16="http://schemas.microsoft.com/office/drawing/2014/main" xmlns="" id="{2D83F518-E21A-43A0-A7F2-798DF140779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xmlns="" id="{A3CB8FF0-6C71-4CC7-BBFB-3E51CBE1F142}"/>
              </a:ext>
            </a:extLst>
          </p:cNvPr>
          <p:cNvSpPr>
            <a:spLocks noGrp="1"/>
          </p:cNvSpPr>
          <p:nvPr>
            <p:ph type="sldNum" sz="quarter" idx="12"/>
          </p:nvPr>
        </p:nvSpPr>
        <p:spPr/>
        <p:txBody>
          <a:bodyPr/>
          <a:lstStyle/>
          <a:p>
            <a:fld id="{E39C777A-55B8-4C2E-89F3-7B3420DFBBD6}" type="slidenum">
              <a:rPr kumimoji="1" lang="ja-JP" altLang="en-US" smtClean="0"/>
              <a:t>‹#›</a:t>
            </a:fld>
            <a:endParaRPr kumimoji="1" lang="ja-JP" altLang="en-US"/>
          </a:p>
        </p:txBody>
      </p:sp>
    </p:spTree>
    <p:extLst>
      <p:ext uri="{BB962C8B-B14F-4D97-AF65-F5344CB8AC3E}">
        <p14:creationId xmlns:p14="http://schemas.microsoft.com/office/powerpoint/2010/main" val="185424429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xmlns="" id="{E4FCF49A-1E78-47BA-91BD-B9B6BCCA83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xmlns="" id="{E05F7BA8-E61D-4A06-A966-348C2ED18E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xmlns="" id="{80D2848B-4409-4F5B-B175-8510B42119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8DC0CC-8838-4509-BB8E-8D57776F99FA}" type="datetimeFigureOut">
              <a:rPr kumimoji="1" lang="ja-JP" altLang="en-US" smtClean="0"/>
              <a:t>15/06/18</a:t>
            </a:fld>
            <a:endParaRPr kumimoji="1" lang="ja-JP" altLang="en-US"/>
          </a:p>
        </p:txBody>
      </p:sp>
      <p:sp>
        <p:nvSpPr>
          <p:cNvPr id="5" name="フッター プレースホルダー 4">
            <a:extLst>
              <a:ext uri="{FF2B5EF4-FFF2-40B4-BE49-F238E27FC236}">
                <a16:creationId xmlns:a16="http://schemas.microsoft.com/office/drawing/2014/main" xmlns="" id="{F08555A4-066C-485D-B013-AA3C9562C3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xmlns="" id="{455BD34B-A830-418D-9173-86BDBE4CF9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9C777A-55B8-4C2E-89F3-7B3420DFBBD6}" type="slidenum">
              <a:rPr kumimoji="1" lang="ja-JP" altLang="en-US" smtClean="0"/>
              <a:t>‹#›</a:t>
            </a:fld>
            <a:endParaRPr kumimoji="1" lang="ja-JP" altLang="en-US"/>
          </a:p>
        </p:txBody>
      </p:sp>
    </p:spTree>
    <p:extLst>
      <p:ext uri="{BB962C8B-B14F-4D97-AF65-F5344CB8AC3E}">
        <p14:creationId xmlns:p14="http://schemas.microsoft.com/office/powerpoint/2010/main" val="4683201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www.humanium.org/en/usa-and-crc/" TargetMode="External"/><Relationship Id="rId4" Type="http://schemas.openxmlformats.org/officeDocument/2006/relationships/hyperlink" Target="C:%5CUsers%5COwner%5CAppData%5CLocal%5CMicrosoft%5CWindows%5CINetCache%5CIE%5CXF0J03A6%5C066703.pdf" TargetMode="External"/><Relationship Id="rId5" Type="http://schemas.openxmlformats.org/officeDocument/2006/relationships/hyperlink" Target="https://www.unicef.or.jp/about_unicef/about_rig.html" TargetMode="External"/><Relationship Id="rId6" Type="http://schemas.openxmlformats.org/officeDocument/2006/relationships/hyperlink" Target="http://www.unic.or.jp/activities/humanrights/discrimination/children/" TargetMode="External"/><Relationship Id="rId7" Type="http://schemas.openxmlformats.org/officeDocument/2006/relationships/hyperlink" Target="https://www.unicef.or.jp/crc/" TargetMode="External"/><Relationship Id="rId8" Type="http://schemas.openxmlformats.org/officeDocument/2006/relationships/hyperlink" Target="C:%5CUsers%5COwner%5CAppData%5CLocal%5CMicrosoft%5CWindows%5CINetCache%5CIE%5CXCD2D3M2%5Ckodomokenri.pdf" TargetMode="External"/><Relationship Id="rId1" Type="http://schemas.openxmlformats.org/officeDocument/2006/relationships/slideLayout" Target="../slideLayouts/slideLayout6.xml"/><Relationship Id="rId2" Type="http://schemas.openxmlformats.org/officeDocument/2006/relationships/hyperlink" Target="C:%5CUsers%5COwner%5CAppData%5CLocal%5CMicrosoft%5CWindows%5CINetCache%5CIE%5C2JLA5MST%5C05.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1571D43F-F632-4A92-AB45-7493764AE4D3}"/>
              </a:ext>
            </a:extLst>
          </p:cNvPr>
          <p:cNvSpPr>
            <a:spLocks noGrp="1"/>
          </p:cNvSpPr>
          <p:nvPr>
            <p:ph type="ctrTitle"/>
          </p:nvPr>
        </p:nvSpPr>
        <p:spPr>
          <a:xfrm>
            <a:off x="1524000" y="716847"/>
            <a:ext cx="9144000" cy="2387600"/>
          </a:xfrm>
        </p:spPr>
        <p:txBody>
          <a:bodyPr/>
          <a:lstStyle/>
          <a:p>
            <a:pPr algn="l"/>
            <a:r>
              <a:rPr kumimoji="1" lang="en-US" altLang="ja-JP" dirty="0"/>
              <a:t>	The Rights of Children</a:t>
            </a:r>
            <a:endParaRPr kumimoji="1" lang="ja-JP" altLang="en-US" dirty="0"/>
          </a:p>
        </p:txBody>
      </p:sp>
      <p:sp>
        <p:nvSpPr>
          <p:cNvPr id="3" name="字幕 2">
            <a:extLst>
              <a:ext uri="{FF2B5EF4-FFF2-40B4-BE49-F238E27FC236}">
                <a16:creationId xmlns:a16="http://schemas.microsoft.com/office/drawing/2014/main" xmlns="" id="{308FF284-5410-4A2B-AD80-AA11A20099A3}"/>
              </a:ext>
            </a:extLst>
          </p:cNvPr>
          <p:cNvSpPr>
            <a:spLocks noGrp="1"/>
          </p:cNvSpPr>
          <p:nvPr>
            <p:ph type="subTitle" idx="1"/>
          </p:nvPr>
        </p:nvSpPr>
        <p:spPr/>
        <p:txBody>
          <a:bodyPr/>
          <a:lstStyle/>
          <a:p>
            <a:endParaRPr lang="en-US" altLang="ja-JP" dirty="0"/>
          </a:p>
        </p:txBody>
      </p:sp>
    </p:spTree>
    <p:extLst>
      <p:ext uri="{BB962C8B-B14F-4D97-AF65-F5344CB8AC3E}">
        <p14:creationId xmlns:p14="http://schemas.microsoft.com/office/powerpoint/2010/main" val="1794472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AAB43040-52FF-45F7-8FDD-17445F58EC7B}"/>
              </a:ext>
            </a:extLst>
          </p:cNvPr>
          <p:cNvSpPr>
            <a:spLocks noGrp="1"/>
          </p:cNvSpPr>
          <p:nvPr>
            <p:ph type="title"/>
          </p:nvPr>
        </p:nvSpPr>
        <p:spPr>
          <a:xfrm>
            <a:off x="417871" y="87954"/>
            <a:ext cx="10515600" cy="1325563"/>
          </a:xfrm>
        </p:spPr>
        <p:txBody>
          <a:bodyPr>
            <a:normAutofit/>
          </a:bodyPr>
          <a:lstStyle/>
          <a:p>
            <a:r>
              <a:rPr kumimoji="1" lang="en-US" altLang="ja-JP" sz="5400" b="1" u="sng" dirty="0"/>
              <a:t>Overview</a:t>
            </a:r>
            <a:endParaRPr kumimoji="1" lang="ja-JP" altLang="en-US" sz="5400" b="1" u="sng" dirty="0"/>
          </a:p>
        </p:txBody>
      </p:sp>
      <p:sp>
        <p:nvSpPr>
          <p:cNvPr id="3" name="テキスト ボックス 2">
            <a:extLst>
              <a:ext uri="{FF2B5EF4-FFF2-40B4-BE49-F238E27FC236}">
                <a16:creationId xmlns:a16="http://schemas.microsoft.com/office/drawing/2014/main" xmlns="" id="{2912F4FE-DB54-4A8A-B34D-1CC03805C586}"/>
              </a:ext>
            </a:extLst>
          </p:cNvPr>
          <p:cNvSpPr txBox="1"/>
          <p:nvPr/>
        </p:nvSpPr>
        <p:spPr>
          <a:xfrm>
            <a:off x="501445" y="1307230"/>
            <a:ext cx="11638935" cy="5139869"/>
          </a:xfrm>
          <a:prstGeom prst="rect">
            <a:avLst/>
          </a:prstGeom>
          <a:noFill/>
        </p:spPr>
        <p:txBody>
          <a:bodyPr wrap="square" rtlCol="0">
            <a:spAutoFit/>
          </a:bodyPr>
          <a:lstStyle/>
          <a:p>
            <a:pPr marL="285750" indent="-285750">
              <a:buFont typeface="Wingdings" panose="05000000000000000000" pitchFamily="2" charset="2"/>
              <a:buChar char="p"/>
            </a:pPr>
            <a:r>
              <a:rPr kumimoji="1" lang="en-US" altLang="ja-JP" sz="3200" b="1" dirty="0"/>
              <a:t>Introduction</a:t>
            </a:r>
          </a:p>
          <a:p>
            <a:r>
              <a:rPr lang="ja-JP" altLang="en-US" sz="2400" dirty="0"/>
              <a:t>　</a:t>
            </a:r>
            <a:r>
              <a:rPr lang="en-US" altLang="ja-JP" sz="2400" dirty="0"/>
              <a:t>What is the United Nations Convention on the Rights of the Child(UNCRC)?</a:t>
            </a:r>
          </a:p>
          <a:p>
            <a:r>
              <a:rPr kumimoji="1" lang="ja-JP" altLang="en-US" sz="2400" dirty="0"/>
              <a:t>　</a:t>
            </a:r>
            <a:r>
              <a:rPr kumimoji="1" lang="en-US" altLang="ja-JP" sz="2400" dirty="0"/>
              <a:t>What is main principle</a:t>
            </a:r>
            <a:r>
              <a:rPr lang="en-US" altLang="ja-JP" sz="2400" dirty="0"/>
              <a:t>?</a:t>
            </a:r>
            <a:endParaRPr kumimoji="1" lang="en-US" altLang="ja-JP" sz="2400" dirty="0"/>
          </a:p>
          <a:p>
            <a:pPr marL="285750" indent="-285750">
              <a:buFont typeface="Wingdings" panose="05000000000000000000" pitchFamily="2" charset="2"/>
              <a:buChar char="p"/>
            </a:pPr>
            <a:r>
              <a:rPr lang="en-US" altLang="ja-JP" sz="3200" b="1" dirty="0"/>
              <a:t>Historical overview of UNCRC</a:t>
            </a:r>
          </a:p>
          <a:p>
            <a:r>
              <a:rPr lang="en-US" altLang="ja-JP" sz="2400" dirty="0"/>
              <a:t>    How rights of children came to recognize?</a:t>
            </a:r>
          </a:p>
          <a:p>
            <a:pPr marL="285750" indent="-285750">
              <a:buFont typeface="Wingdings" panose="05000000000000000000" pitchFamily="2" charset="2"/>
              <a:buChar char="p"/>
            </a:pPr>
            <a:r>
              <a:rPr lang="en-US" altLang="ja-JP" sz="3200" b="1" dirty="0"/>
              <a:t>Successes and challenges</a:t>
            </a:r>
          </a:p>
          <a:p>
            <a:r>
              <a:rPr lang="en-US" altLang="ja-JP" sz="2400" dirty="0"/>
              <a:t>    Successes of UNCRC and development</a:t>
            </a:r>
          </a:p>
          <a:p>
            <a:r>
              <a:rPr lang="en-US" altLang="ja-JP" sz="2400" dirty="0"/>
              <a:t>    Challenges to protect the rights of children</a:t>
            </a:r>
          </a:p>
          <a:p>
            <a:r>
              <a:rPr lang="en-US" altLang="ja-JP" sz="2400" dirty="0"/>
              <a:t>    </a:t>
            </a:r>
            <a:r>
              <a:rPr lang="ja-JP" altLang="en-US" sz="2400" dirty="0"/>
              <a:t>　</a:t>
            </a:r>
            <a:r>
              <a:rPr lang="en-US" altLang="ja-JP" sz="2400" dirty="0"/>
              <a:t>-What factors prevent this goal?</a:t>
            </a:r>
          </a:p>
          <a:p>
            <a:pPr marL="342900" indent="-342900">
              <a:buFont typeface="Wingdings" panose="05000000000000000000" pitchFamily="2" charset="2"/>
              <a:buChar char="p"/>
            </a:pPr>
            <a:r>
              <a:rPr lang="en-US" altLang="ja-JP" sz="3200" b="1" dirty="0"/>
              <a:t>Protection or autonomy</a:t>
            </a:r>
          </a:p>
          <a:p>
            <a:r>
              <a:rPr lang="en-US" altLang="ja-JP" sz="2400" b="1" dirty="0"/>
              <a:t>    </a:t>
            </a:r>
            <a:r>
              <a:rPr lang="en-US" altLang="ja-JP" sz="2400" dirty="0"/>
              <a:t>Should we reveal child suspect’s name?</a:t>
            </a:r>
          </a:p>
          <a:p>
            <a:pPr marL="285750" indent="-285750">
              <a:buFont typeface="Wingdings" panose="05000000000000000000" pitchFamily="2" charset="2"/>
              <a:buChar char="p"/>
            </a:pPr>
            <a:r>
              <a:rPr lang="en-US" altLang="ja-JP" sz="3200" b="1" dirty="0"/>
              <a:t>Conclusion </a:t>
            </a:r>
            <a:endParaRPr kumimoji="1" lang="ja-JP" altLang="en-US" sz="3200" b="1" dirty="0"/>
          </a:p>
        </p:txBody>
      </p:sp>
    </p:spTree>
    <p:extLst>
      <p:ext uri="{BB962C8B-B14F-4D97-AF65-F5344CB8AC3E}">
        <p14:creationId xmlns:p14="http://schemas.microsoft.com/office/powerpoint/2010/main" val="3906989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xmlns="" id="{E640BFB3-38E2-4438-AD6A-CFDA3B1CBCEE}"/>
              </a:ext>
            </a:extLst>
          </p:cNvPr>
          <p:cNvSpPr txBox="1"/>
          <p:nvPr/>
        </p:nvSpPr>
        <p:spPr>
          <a:xfrm>
            <a:off x="265976" y="552575"/>
            <a:ext cx="11453697" cy="523220"/>
          </a:xfrm>
          <a:prstGeom prst="rect">
            <a:avLst/>
          </a:prstGeom>
          <a:noFill/>
        </p:spPr>
        <p:txBody>
          <a:bodyPr wrap="square" rtlCol="0">
            <a:spAutoFit/>
          </a:bodyPr>
          <a:lstStyle/>
          <a:p>
            <a:r>
              <a:rPr kumimoji="1" lang="en-US" altLang="ja-JP" sz="2800" b="1" u="sng" dirty="0"/>
              <a:t>【The</a:t>
            </a:r>
            <a:r>
              <a:rPr kumimoji="1" lang="ja-JP" altLang="en-US" sz="2800" b="1" u="sng" dirty="0"/>
              <a:t> </a:t>
            </a:r>
            <a:r>
              <a:rPr kumimoji="1" lang="en-US" altLang="ja-JP" sz="2800" b="1" u="sng" dirty="0"/>
              <a:t>United</a:t>
            </a:r>
            <a:r>
              <a:rPr kumimoji="1" lang="ja-JP" altLang="en-US" sz="2800" b="1" u="sng" dirty="0"/>
              <a:t> </a:t>
            </a:r>
            <a:r>
              <a:rPr kumimoji="1" lang="en-US" altLang="ja-JP" sz="2800" b="1" u="sng" dirty="0"/>
              <a:t>Nations</a:t>
            </a:r>
            <a:r>
              <a:rPr kumimoji="1" lang="ja-JP" altLang="en-US" sz="2800" b="1" u="sng" dirty="0"/>
              <a:t> </a:t>
            </a:r>
            <a:r>
              <a:rPr kumimoji="1" lang="en-US" altLang="ja-JP" sz="2800" b="1" u="sng" dirty="0"/>
              <a:t>Convention</a:t>
            </a:r>
            <a:r>
              <a:rPr kumimoji="1" lang="ja-JP" altLang="en-US" sz="2800" b="1" u="sng" dirty="0"/>
              <a:t> </a:t>
            </a:r>
            <a:r>
              <a:rPr kumimoji="1" lang="en-US" altLang="ja-JP" sz="2800" b="1" u="sng" dirty="0"/>
              <a:t>on</a:t>
            </a:r>
            <a:r>
              <a:rPr kumimoji="1" lang="ja-JP" altLang="en-US" sz="2800" b="1" u="sng" dirty="0"/>
              <a:t> </a:t>
            </a:r>
            <a:r>
              <a:rPr kumimoji="1" lang="en-US" altLang="ja-JP" sz="2800" b="1" u="sng" dirty="0"/>
              <a:t>the</a:t>
            </a:r>
            <a:r>
              <a:rPr kumimoji="1" lang="ja-JP" altLang="en-US" sz="2800" b="1" u="sng" dirty="0"/>
              <a:t> </a:t>
            </a:r>
            <a:r>
              <a:rPr kumimoji="1" lang="en-US" altLang="ja-JP" sz="2800" b="1" u="sng" dirty="0"/>
              <a:t>Rights</a:t>
            </a:r>
            <a:r>
              <a:rPr kumimoji="1" lang="ja-JP" altLang="en-US" sz="2800" b="1" u="sng" dirty="0"/>
              <a:t> </a:t>
            </a:r>
            <a:r>
              <a:rPr kumimoji="1" lang="en-US" altLang="ja-JP" sz="2800" b="1" u="sng" dirty="0"/>
              <a:t>of</a:t>
            </a:r>
            <a:r>
              <a:rPr kumimoji="1" lang="ja-JP" altLang="en-US" sz="2800" b="1" u="sng" dirty="0"/>
              <a:t> </a:t>
            </a:r>
            <a:r>
              <a:rPr kumimoji="1" lang="en-US" altLang="ja-JP" sz="2800" b="1" u="sng" dirty="0"/>
              <a:t>the</a:t>
            </a:r>
            <a:r>
              <a:rPr kumimoji="1" lang="ja-JP" altLang="en-US" sz="2800" b="1" u="sng" dirty="0"/>
              <a:t> </a:t>
            </a:r>
            <a:r>
              <a:rPr kumimoji="1" lang="en-US" altLang="ja-JP" sz="2800" b="1" u="sng" dirty="0"/>
              <a:t>Child】</a:t>
            </a:r>
          </a:p>
        </p:txBody>
      </p:sp>
      <p:pic>
        <p:nvPicPr>
          <p:cNvPr id="4" name="図 3">
            <a:extLst>
              <a:ext uri="{FF2B5EF4-FFF2-40B4-BE49-F238E27FC236}">
                <a16:creationId xmlns:a16="http://schemas.microsoft.com/office/drawing/2014/main" xmlns="" id="{76188431-8912-41A4-8629-AB6AB1E1F4F3}"/>
              </a:ext>
            </a:extLst>
          </p:cNvPr>
          <p:cNvPicPr>
            <a:picLocks noChangeAspect="1"/>
          </p:cNvPicPr>
          <p:nvPr/>
        </p:nvPicPr>
        <p:blipFill rotWithShape="1">
          <a:blip r:embed="rId3"/>
          <a:srcRect l="8589" t="29957" r="10554" b="39891"/>
          <a:stretch/>
        </p:blipFill>
        <p:spPr>
          <a:xfrm>
            <a:off x="347092" y="2290213"/>
            <a:ext cx="11706060" cy="2455400"/>
          </a:xfrm>
          <a:prstGeom prst="rect">
            <a:avLst/>
          </a:prstGeom>
        </p:spPr>
      </p:pic>
      <p:sp>
        <p:nvSpPr>
          <p:cNvPr id="5" name="正方形/長方形 4">
            <a:extLst>
              <a:ext uri="{FF2B5EF4-FFF2-40B4-BE49-F238E27FC236}">
                <a16:creationId xmlns:a16="http://schemas.microsoft.com/office/drawing/2014/main" xmlns="" id="{17883442-ECA0-4BC2-8623-76B86D5E3B9F}"/>
              </a:ext>
            </a:extLst>
          </p:cNvPr>
          <p:cNvSpPr/>
          <p:nvPr/>
        </p:nvSpPr>
        <p:spPr>
          <a:xfrm>
            <a:off x="-1144061" y="4745613"/>
            <a:ext cx="5600470" cy="1323439"/>
          </a:xfrm>
          <a:prstGeom prst="rect">
            <a:avLst/>
          </a:prstGeom>
          <a:noFill/>
        </p:spPr>
        <p:txBody>
          <a:bodyPr wrap="square" lIns="91440" tIns="45720" rIns="91440" bIns="45720">
            <a:spAutoFit/>
          </a:bodyPr>
          <a:lstStyle/>
          <a:p>
            <a:pPr algn="ctr"/>
            <a:r>
              <a:rPr lang="en-US" altLang="ja-JP" sz="4000" dirty="0">
                <a:ln w="0"/>
                <a:effectLst>
                  <a:outerShdw blurRad="38100" dist="19050" dir="2700000" algn="tl" rotWithShape="0">
                    <a:schemeClr val="dk1">
                      <a:alpha val="40000"/>
                    </a:schemeClr>
                  </a:outerShdw>
                </a:effectLst>
              </a:rPr>
              <a:t>Survival </a:t>
            </a:r>
          </a:p>
          <a:p>
            <a:pPr algn="ctr"/>
            <a:r>
              <a:rPr lang="en-US" altLang="ja-JP" sz="4000" dirty="0">
                <a:ln w="0"/>
                <a:effectLst>
                  <a:outerShdw blurRad="38100" dist="19050" dir="2700000" algn="tl" rotWithShape="0">
                    <a:schemeClr val="dk1">
                      <a:alpha val="40000"/>
                    </a:schemeClr>
                  </a:outerShdw>
                </a:effectLst>
              </a:rPr>
              <a:t>Rights</a:t>
            </a:r>
            <a:endParaRPr lang="ja-JP" altLang="en-US" sz="4000" b="0" cap="none" spc="0" dirty="0">
              <a:ln w="0"/>
              <a:solidFill>
                <a:schemeClr val="tx1"/>
              </a:solidFill>
              <a:effectLst>
                <a:outerShdw blurRad="38100" dist="19050" dir="2700000" algn="tl" rotWithShape="0">
                  <a:schemeClr val="dk1">
                    <a:alpha val="40000"/>
                  </a:schemeClr>
                </a:outerShdw>
              </a:effectLst>
            </a:endParaRPr>
          </a:p>
        </p:txBody>
      </p:sp>
      <p:sp>
        <p:nvSpPr>
          <p:cNvPr id="6" name="正方形/長方形 5">
            <a:extLst>
              <a:ext uri="{FF2B5EF4-FFF2-40B4-BE49-F238E27FC236}">
                <a16:creationId xmlns:a16="http://schemas.microsoft.com/office/drawing/2014/main" xmlns="" id="{F3BFC9D0-4D81-4D9F-B2BC-0830D4604798}"/>
              </a:ext>
            </a:extLst>
          </p:cNvPr>
          <p:cNvSpPr/>
          <p:nvPr/>
        </p:nvSpPr>
        <p:spPr>
          <a:xfrm>
            <a:off x="3062725" y="4868723"/>
            <a:ext cx="3137397" cy="1200329"/>
          </a:xfrm>
          <a:prstGeom prst="rect">
            <a:avLst/>
          </a:prstGeom>
          <a:noFill/>
        </p:spPr>
        <p:txBody>
          <a:bodyPr wrap="none" lIns="91440" tIns="45720" rIns="91440" bIns="45720">
            <a:spAutoFit/>
          </a:bodyPr>
          <a:lstStyle/>
          <a:p>
            <a:pPr algn="ctr"/>
            <a:r>
              <a:rPr lang="en-US" altLang="ja-JP" sz="3600" b="0" cap="none" spc="0" dirty="0">
                <a:ln w="0"/>
                <a:solidFill>
                  <a:schemeClr val="tx1"/>
                </a:solidFill>
                <a:effectLst>
                  <a:outerShdw blurRad="38100" dist="19050" dir="2700000" algn="tl" rotWithShape="0">
                    <a:schemeClr val="dk1">
                      <a:alpha val="40000"/>
                    </a:schemeClr>
                  </a:outerShdw>
                </a:effectLst>
              </a:rPr>
              <a:t>Development </a:t>
            </a:r>
          </a:p>
          <a:p>
            <a:pPr algn="ctr"/>
            <a:r>
              <a:rPr lang="en-US" altLang="ja-JP" sz="3600" dirty="0">
                <a:ln w="0"/>
                <a:effectLst>
                  <a:outerShdw blurRad="38100" dist="19050" dir="2700000" algn="tl" rotWithShape="0">
                    <a:schemeClr val="dk1">
                      <a:alpha val="40000"/>
                    </a:schemeClr>
                  </a:outerShdw>
                </a:effectLst>
              </a:rPr>
              <a:t>R</a:t>
            </a:r>
            <a:r>
              <a:rPr lang="en-US" altLang="ja-JP" sz="3600" b="0" cap="none" spc="0" dirty="0">
                <a:ln w="0"/>
                <a:solidFill>
                  <a:schemeClr val="tx1"/>
                </a:solidFill>
                <a:effectLst>
                  <a:outerShdw blurRad="38100" dist="19050" dir="2700000" algn="tl" rotWithShape="0">
                    <a:schemeClr val="dk1">
                      <a:alpha val="40000"/>
                    </a:schemeClr>
                  </a:outerShdw>
                </a:effectLst>
              </a:rPr>
              <a:t>ights</a:t>
            </a:r>
            <a:endParaRPr lang="ja-JP" altLang="en-US" sz="3600" b="0" cap="none" spc="0" dirty="0">
              <a:ln w="0"/>
              <a:solidFill>
                <a:schemeClr val="tx1"/>
              </a:solidFill>
              <a:effectLst>
                <a:outerShdw blurRad="38100" dist="19050" dir="2700000" algn="tl" rotWithShape="0">
                  <a:schemeClr val="dk1">
                    <a:alpha val="40000"/>
                  </a:schemeClr>
                </a:outerShdw>
              </a:effectLst>
            </a:endParaRPr>
          </a:p>
        </p:txBody>
      </p:sp>
      <p:sp>
        <p:nvSpPr>
          <p:cNvPr id="7" name="正方形/長方形 6">
            <a:extLst>
              <a:ext uri="{FF2B5EF4-FFF2-40B4-BE49-F238E27FC236}">
                <a16:creationId xmlns:a16="http://schemas.microsoft.com/office/drawing/2014/main" xmlns="" id="{6478E56F-5833-4A2A-9588-201AD0A66C98}"/>
              </a:ext>
            </a:extLst>
          </p:cNvPr>
          <p:cNvSpPr/>
          <p:nvPr/>
        </p:nvSpPr>
        <p:spPr>
          <a:xfrm>
            <a:off x="6424516" y="4868723"/>
            <a:ext cx="2518638" cy="1200329"/>
          </a:xfrm>
          <a:prstGeom prst="rect">
            <a:avLst/>
          </a:prstGeom>
          <a:noFill/>
        </p:spPr>
        <p:txBody>
          <a:bodyPr wrap="none" lIns="91440" tIns="45720" rIns="91440" bIns="45720">
            <a:spAutoFit/>
          </a:bodyPr>
          <a:lstStyle/>
          <a:p>
            <a:pPr algn="ctr"/>
            <a:r>
              <a:rPr lang="en-US" altLang="ja-JP" sz="3600" dirty="0">
                <a:ln w="0"/>
                <a:effectLst>
                  <a:outerShdw blurRad="38100" dist="19050" dir="2700000" algn="tl" rotWithShape="0">
                    <a:schemeClr val="dk1">
                      <a:alpha val="40000"/>
                    </a:schemeClr>
                  </a:outerShdw>
                </a:effectLst>
              </a:rPr>
              <a:t>Protection</a:t>
            </a:r>
            <a:r>
              <a:rPr lang="ja-JP" altLang="en-US" sz="3600" dirty="0">
                <a:ln w="0"/>
                <a:effectLst>
                  <a:outerShdw blurRad="38100" dist="19050" dir="2700000" algn="tl" rotWithShape="0">
                    <a:schemeClr val="dk1">
                      <a:alpha val="40000"/>
                    </a:schemeClr>
                  </a:outerShdw>
                </a:effectLst>
              </a:rPr>
              <a:t> </a:t>
            </a:r>
            <a:endParaRPr lang="en-US" altLang="ja-JP" sz="3600" dirty="0">
              <a:ln w="0"/>
              <a:effectLst>
                <a:outerShdw blurRad="38100" dist="19050" dir="2700000" algn="tl" rotWithShape="0">
                  <a:schemeClr val="dk1">
                    <a:alpha val="40000"/>
                  </a:schemeClr>
                </a:outerShdw>
              </a:effectLst>
            </a:endParaRPr>
          </a:p>
          <a:p>
            <a:pPr algn="ctr"/>
            <a:r>
              <a:rPr lang="en-US" altLang="ja-JP" sz="3600" dirty="0">
                <a:ln w="0"/>
                <a:effectLst>
                  <a:outerShdw blurRad="38100" dist="19050" dir="2700000" algn="tl" rotWithShape="0">
                    <a:schemeClr val="dk1">
                      <a:alpha val="40000"/>
                    </a:schemeClr>
                  </a:outerShdw>
                </a:effectLst>
              </a:rPr>
              <a:t>Rights</a:t>
            </a:r>
            <a:endParaRPr lang="ja-JP" altLang="en-US" sz="3600" b="0" cap="none" spc="0" dirty="0">
              <a:ln w="0"/>
              <a:solidFill>
                <a:schemeClr val="tx1"/>
              </a:solidFill>
              <a:effectLst>
                <a:outerShdw blurRad="38100" dist="19050" dir="2700000" algn="tl" rotWithShape="0">
                  <a:schemeClr val="dk1">
                    <a:alpha val="40000"/>
                  </a:schemeClr>
                </a:outerShdw>
              </a:effectLst>
            </a:endParaRPr>
          </a:p>
        </p:txBody>
      </p:sp>
      <p:sp>
        <p:nvSpPr>
          <p:cNvPr id="8" name="正方形/長方形 7">
            <a:extLst>
              <a:ext uri="{FF2B5EF4-FFF2-40B4-BE49-F238E27FC236}">
                <a16:creationId xmlns:a16="http://schemas.microsoft.com/office/drawing/2014/main" xmlns="" id="{1D82F93F-E607-422E-9AA8-1B48F2C228A4}"/>
              </a:ext>
            </a:extLst>
          </p:cNvPr>
          <p:cNvSpPr/>
          <p:nvPr/>
        </p:nvSpPr>
        <p:spPr>
          <a:xfrm>
            <a:off x="9133200" y="4843486"/>
            <a:ext cx="2896947" cy="1200329"/>
          </a:xfrm>
          <a:prstGeom prst="rect">
            <a:avLst/>
          </a:prstGeom>
          <a:noFill/>
        </p:spPr>
        <p:txBody>
          <a:bodyPr wrap="none" lIns="91440" tIns="45720" rIns="91440" bIns="45720">
            <a:spAutoFit/>
          </a:bodyPr>
          <a:lstStyle/>
          <a:p>
            <a:pPr algn="ctr"/>
            <a:r>
              <a:rPr lang="en-US" altLang="ja-JP" sz="3600" dirty="0">
                <a:ln w="0"/>
                <a:effectLst>
                  <a:outerShdw blurRad="38100" dist="19050" dir="2700000" algn="tl" rotWithShape="0">
                    <a:schemeClr val="dk1">
                      <a:alpha val="40000"/>
                    </a:schemeClr>
                  </a:outerShdw>
                </a:effectLst>
              </a:rPr>
              <a:t>Participation</a:t>
            </a:r>
          </a:p>
          <a:p>
            <a:pPr algn="ctr"/>
            <a:r>
              <a:rPr lang="en-US" altLang="ja-JP" sz="3600" dirty="0">
                <a:ln w="0"/>
                <a:effectLst>
                  <a:outerShdw blurRad="38100" dist="19050" dir="2700000" algn="tl" rotWithShape="0">
                    <a:schemeClr val="dk1">
                      <a:alpha val="40000"/>
                    </a:schemeClr>
                  </a:outerShdw>
                </a:effectLst>
              </a:rPr>
              <a:t>Rights</a:t>
            </a:r>
            <a:endParaRPr lang="ja-JP" altLang="en-US" sz="3600" b="0" cap="none" spc="0" dirty="0">
              <a:ln w="0"/>
              <a:solidFill>
                <a:schemeClr val="tx1"/>
              </a:solidFill>
              <a:effectLst>
                <a:outerShdw blurRad="38100" dist="19050" dir="2700000" algn="tl" rotWithShape="0">
                  <a:schemeClr val="dk1">
                    <a:alpha val="40000"/>
                  </a:schemeClr>
                </a:outerShdw>
              </a:effectLst>
            </a:endParaRPr>
          </a:p>
        </p:txBody>
      </p:sp>
      <p:sp>
        <p:nvSpPr>
          <p:cNvPr id="11" name="テキスト ボックス 10">
            <a:extLst>
              <a:ext uri="{FF2B5EF4-FFF2-40B4-BE49-F238E27FC236}">
                <a16:creationId xmlns:a16="http://schemas.microsoft.com/office/drawing/2014/main" xmlns="" id="{EE13B855-E6F3-4C21-8A53-13D4998F19DD}"/>
              </a:ext>
            </a:extLst>
          </p:cNvPr>
          <p:cNvSpPr txBox="1"/>
          <p:nvPr/>
        </p:nvSpPr>
        <p:spPr>
          <a:xfrm>
            <a:off x="907025" y="1462221"/>
            <a:ext cx="3340510" cy="584775"/>
          </a:xfrm>
          <a:prstGeom prst="rect">
            <a:avLst/>
          </a:prstGeom>
          <a:noFill/>
        </p:spPr>
        <p:txBody>
          <a:bodyPr wrap="square" rtlCol="0">
            <a:spAutoFit/>
          </a:bodyPr>
          <a:lstStyle/>
          <a:p>
            <a:pPr marL="457200" indent="-457200">
              <a:buFont typeface="Wingdings" panose="05000000000000000000" pitchFamily="2" charset="2"/>
              <a:buChar char="ü"/>
            </a:pPr>
            <a:r>
              <a:rPr kumimoji="1" lang="en-US" altLang="ja-JP" sz="3200" b="1" dirty="0"/>
              <a:t>4 themes</a:t>
            </a:r>
            <a:endParaRPr kumimoji="1" lang="ja-JP" altLang="en-US" sz="3200" b="1" dirty="0"/>
          </a:p>
        </p:txBody>
      </p:sp>
    </p:spTree>
    <p:extLst>
      <p:ext uri="{BB962C8B-B14F-4D97-AF65-F5344CB8AC3E}">
        <p14:creationId xmlns:p14="http://schemas.microsoft.com/office/powerpoint/2010/main" val="1766879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xmlns="" id="{7149B639-5CE4-4DC4-BAD6-45B018AB2B90}"/>
              </a:ext>
            </a:extLst>
          </p:cNvPr>
          <p:cNvSpPr txBox="1"/>
          <p:nvPr/>
        </p:nvSpPr>
        <p:spPr>
          <a:xfrm>
            <a:off x="265976" y="552575"/>
            <a:ext cx="11453697" cy="523220"/>
          </a:xfrm>
          <a:prstGeom prst="rect">
            <a:avLst/>
          </a:prstGeom>
          <a:noFill/>
        </p:spPr>
        <p:txBody>
          <a:bodyPr wrap="square" rtlCol="0">
            <a:spAutoFit/>
          </a:bodyPr>
          <a:lstStyle/>
          <a:p>
            <a:r>
              <a:rPr kumimoji="1" lang="en-US" altLang="ja-JP" sz="2800" b="1" u="sng" dirty="0"/>
              <a:t>【The</a:t>
            </a:r>
            <a:r>
              <a:rPr kumimoji="1" lang="ja-JP" altLang="en-US" sz="2800" b="1" u="sng" dirty="0"/>
              <a:t> </a:t>
            </a:r>
            <a:r>
              <a:rPr kumimoji="1" lang="en-US" altLang="ja-JP" sz="2800" b="1" u="sng" dirty="0"/>
              <a:t>United</a:t>
            </a:r>
            <a:r>
              <a:rPr kumimoji="1" lang="ja-JP" altLang="en-US" sz="2800" b="1" u="sng" dirty="0"/>
              <a:t> </a:t>
            </a:r>
            <a:r>
              <a:rPr kumimoji="1" lang="en-US" altLang="ja-JP" sz="2800" b="1" u="sng" dirty="0"/>
              <a:t>Nations</a:t>
            </a:r>
            <a:r>
              <a:rPr kumimoji="1" lang="ja-JP" altLang="en-US" sz="2800" b="1" u="sng" dirty="0"/>
              <a:t> </a:t>
            </a:r>
            <a:r>
              <a:rPr kumimoji="1" lang="en-US" altLang="ja-JP" sz="2800" b="1" u="sng" dirty="0"/>
              <a:t>Convention</a:t>
            </a:r>
            <a:r>
              <a:rPr kumimoji="1" lang="ja-JP" altLang="en-US" sz="2800" b="1" u="sng" dirty="0"/>
              <a:t> </a:t>
            </a:r>
            <a:r>
              <a:rPr kumimoji="1" lang="en-US" altLang="ja-JP" sz="2800" b="1" u="sng" dirty="0"/>
              <a:t>on</a:t>
            </a:r>
            <a:r>
              <a:rPr kumimoji="1" lang="ja-JP" altLang="en-US" sz="2800" b="1" u="sng" dirty="0"/>
              <a:t> </a:t>
            </a:r>
            <a:r>
              <a:rPr kumimoji="1" lang="en-US" altLang="ja-JP" sz="2800" b="1" u="sng" dirty="0"/>
              <a:t>the</a:t>
            </a:r>
            <a:r>
              <a:rPr kumimoji="1" lang="ja-JP" altLang="en-US" sz="2800" b="1" u="sng" dirty="0"/>
              <a:t> </a:t>
            </a:r>
            <a:r>
              <a:rPr kumimoji="1" lang="en-US" altLang="ja-JP" sz="2800" b="1" u="sng" dirty="0"/>
              <a:t>Rights</a:t>
            </a:r>
            <a:r>
              <a:rPr kumimoji="1" lang="ja-JP" altLang="en-US" sz="2800" b="1" u="sng" dirty="0"/>
              <a:t> </a:t>
            </a:r>
            <a:r>
              <a:rPr kumimoji="1" lang="en-US" altLang="ja-JP" sz="2800" b="1" u="sng" dirty="0"/>
              <a:t>of</a:t>
            </a:r>
            <a:r>
              <a:rPr kumimoji="1" lang="ja-JP" altLang="en-US" sz="2800" b="1" u="sng" dirty="0"/>
              <a:t> </a:t>
            </a:r>
            <a:r>
              <a:rPr kumimoji="1" lang="en-US" altLang="ja-JP" sz="2800" b="1" u="sng" dirty="0"/>
              <a:t>the</a:t>
            </a:r>
            <a:r>
              <a:rPr kumimoji="1" lang="ja-JP" altLang="en-US" sz="2800" b="1" u="sng" dirty="0"/>
              <a:t> </a:t>
            </a:r>
            <a:r>
              <a:rPr kumimoji="1" lang="en-US" altLang="ja-JP" sz="2800" b="1" u="sng" dirty="0"/>
              <a:t>Child】</a:t>
            </a:r>
          </a:p>
        </p:txBody>
      </p:sp>
      <p:sp>
        <p:nvSpPr>
          <p:cNvPr id="6" name="テキスト ボックス 5">
            <a:extLst>
              <a:ext uri="{FF2B5EF4-FFF2-40B4-BE49-F238E27FC236}">
                <a16:creationId xmlns:a16="http://schemas.microsoft.com/office/drawing/2014/main" xmlns="" id="{4435C940-028D-4EC8-BBE5-57149C2D2D40}"/>
              </a:ext>
            </a:extLst>
          </p:cNvPr>
          <p:cNvSpPr txBox="1"/>
          <p:nvPr/>
        </p:nvSpPr>
        <p:spPr>
          <a:xfrm>
            <a:off x="968799" y="1372085"/>
            <a:ext cx="4856814" cy="584775"/>
          </a:xfrm>
          <a:prstGeom prst="rect">
            <a:avLst/>
          </a:prstGeom>
          <a:noFill/>
        </p:spPr>
        <p:txBody>
          <a:bodyPr wrap="square" rtlCol="0">
            <a:spAutoFit/>
          </a:bodyPr>
          <a:lstStyle/>
          <a:p>
            <a:pPr marL="342900" indent="-342900">
              <a:buFont typeface="Wingdings" panose="05000000000000000000" pitchFamily="2" charset="2"/>
              <a:buChar char="ü"/>
            </a:pPr>
            <a:r>
              <a:rPr kumimoji="1" lang="en-US" altLang="ja-JP" sz="3200" b="1" dirty="0"/>
              <a:t>General principles</a:t>
            </a:r>
            <a:endParaRPr kumimoji="1" lang="ja-JP" altLang="en-US" sz="3200" b="1" dirty="0"/>
          </a:p>
        </p:txBody>
      </p:sp>
      <p:sp>
        <p:nvSpPr>
          <p:cNvPr id="9" name="テキスト ボックス 8">
            <a:extLst>
              <a:ext uri="{FF2B5EF4-FFF2-40B4-BE49-F238E27FC236}">
                <a16:creationId xmlns:a16="http://schemas.microsoft.com/office/drawing/2014/main" xmlns="" id="{226AF9C2-1204-4064-A7B5-AF8C92EFC73D}"/>
              </a:ext>
            </a:extLst>
          </p:cNvPr>
          <p:cNvSpPr txBox="1"/>
          <p:nvPr/>
        </p:nvSpPr>
        <p:spPr>
          <a:xfrm>
            <a:off x="772115" y="2181219"/>
            <a:ext cx="7678712" cy="4047262"/>
          </a:xfrm>
          <a:prstGeom prst="rect">
            <a:avLst/>
          </a:prstGeom>
          <a:solidFill>
            <a:schemeClr val="bg1">
              <a:lumMod val="95000"/>
            </a:schemeClr>
          </a:solidFill>
          <a:ln w="38100">
            <a:solidFill>
              <a:schemeClr val="tx1"/>
            </a:solidFill>
          </a:ln>
        </p:spPr>
        <p:txBody>
          <a:bodyPr wrap="square" rtlCol="0">
            <a:spAutoFit/>
          </a:bodyPr>
          <a:lstStyle/>
          <a:p>
            <a:r>
              <a:rPr lang="ja-JP" altLang="en-US" sz="2800" b="1" dirty="0">
                <a:solidFill>
                  <a:schemeClr val="accent2">
                    <a:lumMod val="75000"/>
                  </a:schemeClr>
                </a:solidFill>
              </a:rPr>
              <a:t>①</a:t>
            </a:r>
            <a:r>
              <a:rPr lang="en-US" altLang="ja-JP" sz="2800" b="1" dirty="0">
                <a:solidFill>
                  <a:schemeClr val="accent2">
                    <a:lumMod val="75000"/>
                  </a:schemeClr>
                </a:solidFill>
              </a:rPr>
              <a:t>Non-discrimination</a:t>
            </a:r>
            <a:r>
              <a:rPr lang="en-US" altLang="ja-JP" sz="2800" dirty="0">
                <a:solidFill>
                  <a:schemeClr val="accent2">
                    <a:lumMod val="75000"/>
                  </a:schemeClr>
                </a:solidFill>
              </a:rPr>
              <a:t> </a:t>
            </a:r>
          </a:p>
          <a:p>
            <a:r>
              <a:rPr lang="en-US" altLang="ja-JP" sz="2800" dirty="0"/>
              <a:t> 	treat everyone fairly </a:t>
            </a:r>
          </a:p>
          <a:p>
            <a:endParaRPr lang="en-US" altLang="ja-JP" sz="1100" dirty="0"/>
          </a:p>
          <a:p>
            <a:r>
              <a:rPr kumimoji="1" lang="ja-JP" altLang="en-US" sz="2800" b="1" dirty="0">
                <a:solidFill>
                  <a:schemeClr val="accent2">
                    <a:lumMod val="75000"/>
                  </a:schemeClr>
                </a:solidFill>
              </a:rPr>
              <a:t>②</a:t>
            </a:r>
            <a:r>
              <a:rPr kumimoji="1" lang="en-US" altLang="ja-JP" sz="2800" b="1" dirty="0">
                <a:solidFill>
                  <a:schemeClr val="accent2">
                    <a:lumMod val="75000"/>
                  </a:schemeClr>
                </a:solidFill>
              </a:rPr>
              <a:t>Rights to life, survival, development </a:t>
            </a:r>
          </a:p>
          <a:p>
            <a:r>
              <a:rPr kumimoji="1" lang="en-US" altLang="ja-JP" sz="2800" b="1" dirty="0"/>
              <a:t>	</a:t>
            </a:r>
            <a:r>
              <a:rPr kumimoji="1" lang="en-US" altLang="ja-JP" sz="2800" dirty="0"/>
              <a:t>basic rights to live, survive, and develop</a:t>
            </a:r>
          </a:p>
          <a:p>
            <a:endParaRPr kumimoji="1" lang="en-US" altLang="ja-JP" sz="1100" dirty="0"/>
          </a:p>
          <a:p>
            <a:r>
              <a:rPr lang="ja-JP" altLang="en-US" sz="2800" b="1" dirty="0">
                <a:solidFill>
                  <a:schemeClr val="accent2">
                    <a:lumMod val="75000"/>
                  </a:schemeClr>
                </a:solidFill>
              </a:rPr>
              <a:t>③</a:t>
            </a:r>
            <a:r>
              <a:rPr lang="en-US" altLang="ja-JP" sz="2800" b="1" dirty="0">
                <a:solidFill>
                  <a:schemeClr val="accent2">
                    <a:lumMod val="75000"/>
                  </a:schemeClr>
                </a:solidFill>
              </a:rPr>
              <a:t>Best interests of children </a:t>
            </a:r>
          </a:p>
          <a:p>
            <a:r>
              <a:rPr lang="en-US" altLang="ja-JP" sz="2800" b="1" dirty="0"/>
              <a:t>     </a:t>
            </a:r>
            <a:r>
              <a:rPr lang="ja-JP" altLang="en-US" sz="2800" b="1" dirty="0"/>
              <a:t>　</a:t>
            </a:r>
            <a:r>
              <a:rPr lang="en-US" altLang="ja-JP" sz="2800" dirty="0"/>
              <a:t>must be a primary considered</a:t>
            </a:r>
          </a:p>
          <a:p>
            <a:endParaRPr lang="en-US" altLang="ja-JP" sz="1100" dirty="0"/>
          </a:p>
          <a:p>
            <a:r>
              <a:rPr kumimoji="1" lang="ja-JP" altLang="en-US" sz="2800" b="1" dirty="0">
                <a:solidFill>
                  <a:schemeClr val="accent2">
                    <a:lumMod val="75000"/>
                  </a:schemeClr>
                </a:solidFill>
              </a:rPr>
              <a:t>④</a:t>
            </a:r>
            <a:r>
              <a:rPr kumimoji="1" lang="en-US" altLang="ja-JP" sz="2800" b="1" dirty="0">
                <a:solidFill>
                  <a:schemeClr val="accent2">
                    <a:lumMod val="75000"/>
                  </a:schemeClr>
                </a:solidFill>
              </a:rPr>
              <a:t>Respect the views of children </a:t>
            </a:r>
          </a:p>
          <a:p>
            <a:r>
              <a:rPr kumimoji="1" lang="en-US" altLang="ja-JP" sz="2800" b="1" dirty="0"/>
              <a:t>	</a:t>
            </a:r>
            <a:r>
              <a:rPr kumimoji="1" lang="en-US" altLang="ja-JP" sz="2800" dirty="0"/>
              <a:t>need to participate </a:t>
            </a:r>
            <a:endParaRPr kumimoji="1" lang="ja-JP" altLang="en-US" sz="2800" dirty="0"/>
          </a:p>
        </p:txBody>
      </p:sp>
      <p:pic>
        <p:nvPicPr>
          <p:cNvPr id="12" name="図 11">
            <a:extLst>
              <a:ext uri="{FF2B5EF4-FFF2-40B4-BE49-F238E27FC236}">
                <a16:creationId xmlns:a16="http://schemas.microsoft.com/office/drawing/2014/main" xmlns="" id="{E929A786-2324-4BC0-A8A7-1658E9571A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2173" y="2253843"/>
            <a:ext cx="2857500" cy="3725056"/>
          </a:xfrm>
          <a:prstGeom prst="rect">
            <a:avLst/>
          </a:prstGeom>
        </p:spPr>
      </p:pic>
    </p:spTree>
    <p:extLst>
      <p:ext uri="{BB962C8B-B14F-4D97-AF65-F5344CB8AC3E}">
        <p14:creationId xmlns:p14="http://schemas.microsoft.com/office/powerpoint/2010/main" val="28877360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95BA037F-D4D5-4A33-8BD3-E0D135EC9376}"/>
              </a:ext>
            </a:extLst>
          </p:cNvPr>
          <p:cNvSpPr>
            <a:spLocks noGrp="1"/>
          </p:cNvSpPr>
          <p:nvPr>
            <p:ph type="title"/>
          </p:nvPr>
        </p:nvSpPr>
        <p:spPr>
          <a:xfrm>
            <a:off x="543232" y="711711"/>
            <a:ext cx="11329220" cy="1325563"/>
          </a:xfrm>
        </p:spPr>
        <p:txBody>
          <a:bodyPr>
            <a:normAutofit fontScale="90000"/>
          </a:bodyPr>
          <a:lstStyle/>
          <a:p>
            <a:r>
              <a:rPr lang="en-US" altLang="ja-JP" sz="4900" b="1" u="sng" dirty="0"/>
              <a:t>How Rights of Children Came to Be Recognized Internationally ?</a:t>
            </a:r>
            <a:r>
              <a:rPr lang="en-US" altLang="ja-JP" dirty="0"/>
              <a:t/>
            </a:r>
            <a:br>
              <a:rPr lang="en-US" altLang="ja-JP" dirty="0"/>
            </a:br>
            <a:endParaRPr kumimoji="1" lang="ja-JP" altLang="en-US" dirty="0"/>
          </a:p>
        </p:txBody>
      </p:sp>
      <p:graphicFrame>
        <p:nvGraphicFramePr>
          <p:cNvPr id="3" name="表 2">
            <a:extLst>
              <a:ext uri="{FF2B5EF4-FFF2-40B4-BE49-F238E27FC236}">
                <a16:creationId xmlns:a16="http://schemas.microsoft.com/office/drawing/2014/main" xmlns="" id="{7A71A0A7-ED4F-48D9-8829-3D12F0DAA2EF}"/>
              </a:ext>
            </a:extLst>
          </p:cNvPr>
          <p:cNvGraphicFramePr>
            <a:graphicFrameLocks noGrp="1"/>
          </p:cNvGraphicFramePr>
          <p:nvPr>
            <p:extLst>
              <p:ext uri="{D42A27DB-BD31-4B8C-83A1-F6EECF244321}">
                <p14:modId xmlns:p14="http://schemas.microsoft.com/office/powerpoint/2010/main" val="1986925953"/>
              </p:ext>
            </p:extLst>
          </p:nvPr>
        </p:nvGraphicFramePr>
        <p:xfrm>
          <a:off x="1575619" y="2136693"/>
          <a:ext cx="8808064" cy="4009596"/>
        </p:xfrm>
        <a:graphic>
          <a:graphicData uri="http://schemas.openxmlformats.org/drawingml/2006/table">
            <a:tbl>
              <a:tblPr firstRow="1" bandRow="1">
                <a:tableStyleId>{7DF18680-E054-41AD-8BC1-D1AEF772440D}</a:tableStyleId>
              </a:tblPr>
              <a:tblGrid>
                <a:gridCol w="1605008">
                  <a:extLst>
                    <a:ext uri="{9D8B030D-6E8A-4147-A177-3AD203B41FA5}">
                      <a16:colId xmlns:a16="http://schemas.microsoft.com/office/drawing/2014/main" xmlns="" val="3379031117"/>
                    </a:ext>
                  </a:extLst>
                </a:gridCol>
                <a:gridCol w="6913813">
                  <a:extLst>
                    <a:ext uri="{9D8B030D-6E8A-4147-A177-3AD203B41FA5}">
                      <a16:colId xmlns:a16="http://schemas.microsoft.com/office/drawing/2014/main" xmlns="" val="1757010316"/>
                    </a:ext>
                  </a:extLst>
                </a:gridCol>
                <a:gridCol w="289243">
                  <a:extLst>
                    <a:ext uri="{9D8B030D-6E8A-4147-A177-3AD203B41FA5}">
                      <a16:colId xmlns:a16="http://schemas.microsoft.com/office/drawing/2014/main" xmlns="" val="490395002"/>
                    </a:ext>
                  </a:extLst>
                </a:gridCol>
              </a:tblGrid>
              <a:tr h="668266">
                <a:tc>
                  <a:txBody>
                    <a:bodyPr/>
                    <a:lstStyle/>
                    <a:p>
                      <a:r>
                        <a:rPr kumimoji="1" lang="en-US" altLang="ja-JP" sz="2400" b="0" dirty="0">
                          <a:solidFill>
                            <a:schemeClr val="tx1"/>
                          </a:solidFill>
                        </a:rPr>
                        <a:t>1924</a:t>
                      </a:r>
                      <a:endParaRPr kumimoji="1" lang="ja-JP" altLang="en-US" sz="2400" b="0" dirty="0">
                        <a:solidFill>
                          <a:schemeClr val="tx1"/>
                        </a:solidFill>
                      </a:endParaRPr>
                    </a:p>
                  </a:txBody>
                  <a:tcPr>
                    <a:solidFill>
                      <a:srgbClr val="EAEFF7"/>
                    </a:solidFill>
                  </a:tcPr>
                </a:tc>
                <a:tc>
                  <a:txBody>
                    <a:bodyPr/>
                    <a:lstStyle/>
                    <a:p>
                      <a:r>
                        <a:rPr kumimoji="1" lang="en-US" altLang="ja-JP" sz="2400" b="0" dirty="0">
                          <a:solidFill>
                            <a:schemeClr val="tx1"/>
                          </a:solidFill>
                        </a:rPr>
                        <a:t>Declaration of the Rights of the Child </a:t>
                      </a:r>
                    </a:p>
                  </a:txBody>
                  <a:tcPr>
                    <a:solidFill>
                      <a:srgbClr val="EAEFF7"/>
                    </a:solidFill>
                  </a:tcPr>
                </a:tc>
                <a:tc>
                  <a:txBody>
                    <a:bodyPr/>
                    <a:lstStyle/>
                    <a:p>
                      <a:endParaRPr kumimoji="1" lang="ja-JP" altLang="en-US" dirty="0"/>
                    </a:p>
                  </a:txBody>
                  <a:tcPr>
                    <a:solidFill>
                      <a:srgbClr val="EAEFF7"/>
                    </a:solidFill>
                  </a:tcPr>
                </a:tc>
                <a:extLst>
                  <a:ext uri="{0D108BD9-81ED-4DB2-BD59-A6C34878D82A}">
                    <a16:rowId xmlns:a16="http://schemas.microsoft.com/office/drawing/2014/main" xmlns="" val="3953079664"/>
                  </a:ext>
                </a:extLst>
              </a:tr>
              <a:tr h="668266">
                <a:tc>
                  <a:txBody>
                    <a:bodyPr/>
                    <a:lstStyle/>
                    <a:p>
                      <a:r>
                        <a:rPr kumimoji="1" lang="en-US" altLang="ja-JP" sz="2400" dirty="0"/>
                        <a:t>1948</a:t>
                      </a:r>
                      <a:endParaRPr kumimoji="1" lang="ja-JP" altLang="en-US" sz="2400" dirty="0"/>
                    </a:p>
                  </a:txBody>
                  <a:tcPr/>
                </a:tc>
                <a:tc>
                  <a:txBody>
                    <a:bodyPr/>
                    <a:lstStyle/>
                    <a:p>
                      <a:r>
                        <a:rPr kumimoji="1" lang="en-US" altLang="ja-JP" sz="2400" dirty="0"/>
                        <a:t>The Universal Declaration of Human Rights</a:t>
                      </a:r>
                      <a:endParaRPr kumimoji="1" lang="ja-JP" altLang="en-US" sz="2400" dirty="0"/>
                    </a:p>
                  </a:txBody>
                  <a:tcPr/>
                </a:tc>
                <a:tc>
                  <a:txBody>
                    <a:bodyPr/>
                    <a:lstStyle/>
                    <a:p>
                      <a:endParaRPr kumimoji="1" lang="ja-JP" altLang="en-US" dirty="0"/>
                    </a:p>
                  </a:txBody>
                  <a:tcPr/>
                </a:tc>
                <a:extLst>
                  <a:ext uri="{0D108BD9-81ED-4DB2-BD59-A6C34878D82A}">
                    <a16:rowId xmlns:a16="http://schemas.microsoft.com/office/drawing/2014/main" xmlns="" val="2317067725"/>
                  </a:ext>
                </a:extLst>
              </a:tr>
              <a:tr h="668266">
                <a:tc>
                  <a:txBody>
                    <a:bodyPr/>
                    <a:lstStyle/>
                    <a:p>
                      <a:r>
                        <a:rPr kumimoji="1" lang="en-US" altLang="ja-JP" sz="2400" dirty="0"/>
                        <a:t>1959</a:t>
                      </a:r>
                      <a:endParaRPr kumimoji="1" lang="ja-JP" altLang="en-US" sz="2400" dirty="0"/>
                    </a:p>
                  </a:txBody>
                  <a:tcPr/>
                </a:tc>
                <a:tc>
                  <a:txBody>
                    <a:bodyPr/>
                    <a:lstStyle/>
                    <a:p>
                      <a:r>
                        <a:rPr kumimoji="1" lang="en-US" altLang="ja-JP" sz="2400" dirty="0"/>
                        <a:t>Declaration of the Rights of the Child</a:t>
                      </a:r>
                      <a:endParaRPr kumimoji="1" lang="ja-JP" altLang="en-US" sz="2400" dirty="0"/>
                    </a:p>
                  </a:txBody>
                  <a:tcPr/>
                </a:tc>
                <a:tc>
                  <a:txBody>
                    <a:bodyPr/>
                    <a:lstStyle/>
                    <a:p>
                      <a:endParaRPr kumimoji="1" lang="ja-JP" altLang="en-US" dirty="0"/>
                    </a:p>
                  </a:txBody>
                  <a:tcPr>
                    <a:solidFill>
                      <a:srgbClr val="EAEFF7"/>
                    </a:solidFill>
                  </a:tcPr>
                </a:tc>
                <a:extLst>
                  <a:ext uri="{0D108BD9-81ED-4DB2-BD59-A6C34878D82A}">
                    <a16:rowId xmlns:a16="http://schemas.microsoft.com/office/drawing/2014/main" xmlns="" val="2838051382"/>
                  </a:ext>
                </a:extLst>
              </a:tr>
              <a:tr h="668266">
                <a:tc>
                  <a:txBody>
                    <a:bodyPr/>
                    <a:lstStyle/>
                    <a:p>
                      <a:r>
                        <a:rPr kumimoji="1" lang="en-US" altLang="ja-JP" sz="2400" dirty="0"/>
                        <a:t>1978</a:t>
                      </a:r>
                      <a:endParaRPr kumimoji="1" lang="ja-JP" altLang="en-US" sz="2400" dirty="0"/>
                    </a:p>
                  </a:txBody>
                  <a:tcPr/>
                </a:tc>
                <a:tc>
                  <a:txBody>
                    <a:bodyPr/>
                    <a:lstStyle/>
                    <a:p>
                      <a:r>
                        <a:rPr kumimoji="1" lang="en-US" altLang="ja-JP" sz="2400" dirty="0"/>
                        <a:t>Poland made a proposal </a:t>
                      </a:r>
                      <a:endParaRPr kumimoji="1" lang="ja-JP" altLang="en-US" sz="2400" dirty="0"/>
                    </a:p>
                  </a:txBody>
                  <a:tcPr/>
                </a:tc>
                <a:tc>
                  <a:txBody>
                    <a:bodyPr/>
                    <a:lstStyle/>
                    <a:p>
                      <a:endParaRPr kumimoji="1" lang="ja-JP" altLang="en-US" dirty="0"/>
                    </a:p>
                  </a:txBody>
                  <a:tcPr/>
                </a:tc>
                <a:extLst>
                  <a:ext uri="{0D108BD9-81ED-4DB2-BD59-A6C34878D82A}">
                    <a16:rowId xmlns:a16="http://schemas.microsoft.com/office/drawing/2014/main" xmlns="" val="266739351"/>
                  </a:ext>
                </a:extLst>
              </a:tr>
              <a:tr h="668266">
                <a:tc>
                  <a:txBody>
                    <a:bodyPr/>
                    <a:lstStyle/>
                    <a:p>
                      <a:r>
                        <a:rPr kumimoji="1" lang="en-US" altLang="ja-JP" sz="2400" dirty="0"/>
                        <a:t>1979</a:t>
                      </a:r>
                      <a:endParaRPr kumimoji="1" lang="ja-JP" altLang="en-US" sz="2400" dirty="0"/>
                    </a:p>
                  </a:txBody>
                  <a:tcPr/>
                </a:tc>
                <a:tc>
                  <a:txBody>
                    <a:bodyPr/>
                    <a:lstStyle/>
                    <a:p>
                      <a:r>
                        <a:rPr kumimoji="1" lang="en-US" altLang="ja-JP" sz="2400" dirty="0"/>
                        <a:t>Year of the Child</a:t>
                      </a:r>
                      <a:endParaRPr kumimoji="1" lang="ja-JP" altLang="en-US" sz="2400" dirty="0"/>
                    </a:p>
                  </a:txBody>
                  <a:tcPr/>
                </a:tc>
                <a:tc>
                  <a:txBody>
                    <a:bodyPr/>
                    <a:lstStyle/>
                    <a:p>
                      <a:endParaRPr kumimoji="1" lang="ja-JP" altLang="en-US"/>
                    </a:p>
                  </a:txBody>
                  <a:tcPr/>
                </a:tc>
                <a:extLst>
                  <a:ext uri="{0D108BD9-81ED-4DB2-BD59-A6C34878D82A}">
                    <a16:rowId xmlns:a16="http://schemas.microsoft.com/office/drawing/2014/main" xmlns="" val="47110358"/>
                  </a:ext>
                </a:extLst>
              </a:tr>
              <a:tr h="668266">
                <a:tc>
                  <a:txBody>
                    <a:bodyPr/>
                    <a:lstStyle/>
                    <a:p>
                      <a:r>
                        <a:rPr kumimoji="1" lang="en-US" altLang="ja-JP" sz="2400" dirty="0"/>
                        <a:t>1989</a:t>
                      </a:r>
                      <a:endParaRPr kumimoji="1" lang="ja-JP" altLang="en-US" sz="2400" dirty="0"/>
                    </a:p>
                  </a:txBody>
                  <a:tcPr/>
                </a:tc>
                <a:tc>
                  <a:txBody>
                    <a:bodyPr/>
                    <a:lstStyle/>
                    <a:p>
                      <a:r>
                        <a:rPr kumimoji="1" lang="en-US" altLang="ja-JP" sz="2400" dirty="0"/>
                        <a:t>The Convention on the Rights of the Child</a:t>
                      </a:r>
                      <a:endParaRPr kumimoji="1" lang="ja-JP" altLang="en-US" sz="2400" dirty="0"/>
                    </a:p>
                  </a:txBody>
                  <a:tcPr/>
                </a:tc>
                <a:tc>
                  <a:txBody>
                    <a:bodyPr/>
                    <a:lstStyle/>
                    <a:p>
                      <a:endParaRPr kumimoji="1" lang="ja-JP" altLang="en-US" dirty="0"/>
                    </a:p>
                  </a:txBody>
                  <a:tcPr/>
                </a:tc>
                <a:extLst>
                  <a:ext uri="{0D108BD9-81ED-4DB2-BD59-A6C34878D82A}">
                    <a16:rowId xmlns:a16="http://schemas.microsoft.com/office/drawing/2014/main" xmlns="" val="2680247265"/>
                  </a:ext>
                </a:extLst>
              </a:tr>
            </a:tbl>
          </a:graphicData>
        </a:graphic>
      </p:graphicFrame>
    </p:spTree>
    <p:extLst>
      <p:ext uri="{BB962C8B-B14F-4D97-AF65-F5344CB8AC3E}">
        <p14:creationId xmlns:p14="http://schemas.microsoft.com/office/powerpoint/2010/main" val="400387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4F2B029C-53C1-42E0-A49B-7240F5880908}"/>
              </a:ext>
            </a:extLst>
          </p:cNvPr>
          <p:cNvSpPr>
            <a:spLocks noGrp="1"/>
          </p:cNvSpPr>
          <p:nvPr>
            <p:ph type="title"/>
          </p:nvPr>
        </p:nvSpPr>
        <p:spPr>
          <a:xfrm>
            <a:off x="412955" y="497885"/>
            <a:ext cx="10515600" cy="1325563"/>
          </a:xfrm>
        </p:spPr>
        <p:txBody>
          <a:bodyPr/>
          <a:lstStyle/>
          <a:p>
            <a:r>
              <a:rPr kumimoji="1" lang="en-US" altLang="ja-JP" dirty="0"/>
              <a:t> </a:t>
            </a:r>
            <a:r>
              <a:rPr lang="en-US" altLang="ja-JP" b="1" u="sng" dirty="0"/>
              <a:t>Successes of UNCRC and development</a:t>
            </a:r>
            <a:r>
              <a:rPr lang="en-US" altLang="ja-JP" dirty="0"/>
              <a:t/>
            </a:r>
            <a:br>
              <a:rPr lang="en-US" altLang="ja-JP" dirty="0"/>
            </a:br>
            <a:endParaRPr kumimoji="1" lang="ja-JP" altLang="en-US" dirty="0"/>
          </a:p>
        </p:txBody>
      </p:sp>
      <p:sp>
        <p:nvSpPr>
          <p:cNvPr id="3" name="テキスト ボックス 2">
            <a:extLst>
              <a:ext uri="{FF2B5EF4-FFF2-40B4-BE49-F238E27FC236}">
                <a16:creationId xmlns:a16="http://schemas.microsoft.com/office/drawing/2014/main" xmlns="" id="{EBE3E2D7-EBCB-4F20-A6E2-71919373DA49}"/>
              </a:ext>
            </a:extLst>
          </p:cNvPr>
          <p:cNvSpPr txBox="1"/>
          <p:nvPr/>
        </p:nvSpPr>
        <p:spPr>
          <a:xfrm>
            <a:off x="727587" y="1742308"/>
            <a:ext cx="10390239" cy="646331"/>
          </a:xfrm>
          <a:prstGeom prst="rect">
            <a:avLst/>
          </a:prstGeom>
          <a:noFill/>
        </p:spPr>
        <p:txBody>
          <a:bodyPr wrap="square" rtlCol="0">
            <a:spAutoFit/>
          </a:bodyPr>
          <a:lstStyle/>
          <a:p>
            <a:r>
              <a:rPr lang="ja-JP" altLang="en-US" sz="3200" b="1" dirty="0"/>
              <a:t>①</a:t>
            </a:r>
            <a:r>
              <a:rPr lang="en-US" altLang="ja-JP" sz="3600" b="1" dirty="0"/>
              <a:t>Legislation and application of law </a:t>
            </a:r>
            <a:r>
              <a:rPr kumimoji="1" lang="en-US" altLang="ja-JP" sz="3600" b="1" dirty="0"/>
              <a:t> </a:t>
            </a:r>
            <a:endParaRPr kumimoji="1" lang="ja-JP" altLang="en-US" sz="3200" b="1" dirty="0"/>
          </a:p>
        </p:txBody>
      </p:sp>
      <p:sp>
        <p:nvSpPr>
          <p:cNvPr id="4" name="テキスト ボックス 3">
            <a:extLst>
              <a:ext uri="{FF2B5EF4-FFF2-40B4-BE49-F238E27FC236}">
                <a16:creationId xmlns:a16="http://schemas.microsoft.com/office/drawing/2014/main" xmlns="" id="{B0D3D82B-7029-486F-A13D-9F9F59DA3AFF}"/>
              </a:ext>
            </a:extLst>
          </p:cNvPr>
          <p:cNvSpPr txBox="1"/>
          <p:nvPr/>
        </p:nvSpPr>
        <p:spPr>
          <a:xfrm>
            <a:off x="1689919" y="2495962"/>
            <a:ext cx="9238636" cy="1231106"/>
          </a:xfrm>
          <a:prstGeom prst="rect">
            <a:avLst/>
          </a:prstGeom>
          <a:noFill/>
        </p:spPr>
        <p:txBody>
          <a:bodyPr wrap="square" rtlCol="0">
            <a:spAutoFit/>
          </a:bodyPr>
          <a:lstStyle/>
          <a:p>
            <a:pPr marL="457200" indent="-457200">
              <a:buFont typeface="Arial" panose="020B0604020202020204" pitchFamily="34" charset="0"/>
              <a:buChar char="•"/>
            </a:pPr>
            <a:r>
              <a:rPr kumimoji="1" lang="en-US" altLang="ja-JP" sz="2800" dirty="0"/>
              <a:t>New law or system were carried into effect under the UNCRC</a:t>
            </a:r>
            <a:endParaRPr lang="en-US" altLang="ja-JP" sz="2800" dirty="0"/>
          </a:p>
          <a:p>
            <a:endParaRPr kumimoji="1" lang="ja-JP" altLang="en-US" dirty="0"/>
          </a:p>
        </p:txBody>
      </p:sp>
      <p:sp>
        <p:nvSpPr>
          <p:cNvPr id="5" name="テキスト ボックス 4">
            <a:extLst>
              <a:ext uri="{FF2B5EF4-FFF2-40B4-BE49-F238E27FC236}">
                <a16:creationId xmlns:a16="http://schemas.microsoft.com/office/drawing/2014/main" xmlns="" id="{C7A2E24B-9F56-44B4-BB8A-58FEBA66702C}"/>
              </a:ext>
            </a:extLst>
          </p:cNvPr>
          <p:cNvSpPr txBox="1"/>
          <p:nvPr/>
        </p:nvSpPr>
        <p:spPr>
          <a:xfrm>
            <a:off x="727587" y="3892150"/>
            <a:ext cx="7794523" cy="584775"/>
          </a:xfrm>
          <a:prstGeom prst="rect">
            <a:avLst/>
          </a:prstGeom>
          <a:noFill/>
        </p:spPr>
        <p:txBody>
          <a:bodyPr wrap="square" rtlCol="0">
            <a:spAutoFit/>
          </a:bodyPr>
          <a:lstStyle/>
          <a:p>
            <a:r>
              <a:rPr kumimoji="1" lang="ja-JP" altLang="en-US" sz="3200" b="1" dirty="0"/>
              <a:t>②</a:t>
            </a:r>
            <a:r>
              <a:rPr kumimoji="1" lang="en-US" altLang="ja-JP" sz="3200" b="1" dirty="0"/>
              <a:t>Spreading idea of rights of children</a:t>
            </a:r>
            <a:endParaRPr kumimoji="1" lang="ja-JP" altLang="en-US" sz="3200" b="1" dirty="0"/>
          </a:p>
        </p:txBody>
      </p:sp>
      <p:sp>
        <p:nvSpPr>
          <p:cNvPr id="6" name="テキスト ボックス 5">
            <a:extLst>
              <a:ext uri="{FF2B5EF4-FFF2-40B4-BE49-F238E27FC236}">
                <a16:creationId xmlns:a16="http://schemas.microsoft.com/office/drawing/2014/main" xmlns="" id="{D1B86464-559F-4292-A89C-1C0FAD3A03E8}"/>
              </a:ext>
            </a:extLst>
          </p:cNvPr>
          <p:cNvSpPr txBox="1"/>
          <p:nvPr/>
        </p:nvSpPr>
        <p:spPr>
          <a:xfrm>
            <a:off x="1689919" y="4837604"/>
            <a:ext cx="9629468" cy="1384995"/>
          </a:xfrm>
          <a:prstGeom prst="rect">
            <a:avLst/>
          </a:prstGeom>
          <a:noFill/>
        </p:spPr>
        <p:txBody>
          <a:bodyPr wrap="square" rtlCol="0">
            <a:spAutoFit/>
          </a:bodyPr>
          <a:lstStyle/>
          <a:p>
            <a:pPr marL="457200" indent="-457200">
              <a:buFont typeface="Arial" panose="020B0604020202020204" pitchFamily="34" charset="0"/>
              <a:buChar char="•"/>
            </a:pPr>
            <a:r>
              <a:rPr lang="en-US" altLang="ja-JP" sz="2800" dirty="0"/>
              <a:t>196 countries ratified</a:t>
            </a:r>
          </a:p>
          <a:p>
            <a:pPr marL="457200" indent="-457200">
              <a:buFont typeface="Arial" panose="020B0604020202020204" pitchFamily="34" charset="0"/>
              <a:buChar char="•"/>
            </a:pPr>
            <a:r>
              <a:rPr kumimoji="1" lang="en-US" altLang="ja-JP" sz="2800" dirty="0"/>
              <a:t>People came to discuss about violation of children’s rights</a:t>
            </a:r>
            <a:endParaRPr kumimoji="1" lang="ja-JP" altLang="en-US" sz="2800" dirty="0"/>
          </a:p>
        </p:txBody>
      </p:sp>
    </p:spTree>
    <p:extLst>
      <p:ext uri="{BB962C8B-B14F-4D97-AF65-F5344CB8AC3E}">
        <p14:creationId xmlns:p14="http://schemas.microsoft.com/office/powerpoint/2010/main" val="840455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A5DF0F17-51A4-4F0E-8029-F7072BE98FB0}"/>
              </a:ext>
            </a:extLst>
          </p:cNvPr>
          <p:cNvSpPr>
            <a:spLocks noGrp="1"/>
          </p:cNvSpPr>
          <p:nvPr>
            <p:ph type="title"/>
          </p:nvPr>
        </p:nvSpPr>
        <p:spPr>
          <a:xfrm>
            <a:off x="838199" y="592143"/>
            <a:ext cx="10515600" cy="1325563"/>
          </a:xfrm>
        </p:spPr>
        <p:txBody>
          <a:bodyPr>
            <a:normAutofit fontScale="90000"/>
          </a:bodyPr>
          <a:lstStyle/>
          <a:p>
            <a:pPr algn="ctr"/>
            <a:r>
              <a:rPr lang="en-US" altLang="ja-JP" b="1" u="sng" dirty="0"/>
              <a:t>Challenges to protect the rights of children</a:t>
            </a:r>
            <a:br>
              <a:rPr lang="en-US" altLang="ja-JP" b="1" u="sng" dirty="0"/>
            </a:br>
            <a:r>
              <a:rPr lang="en-US" altLang="ja-JP" b="1" dirty="0"/>
              <a:t>    </a:t>
            </a:r>
            <a:r>
              <a:rPr lang="ja-JP" altLang="en-US" b="1" dirty="0"/>
              <a:t>　</a:t>
            </a:r>
            <a:r>
              <a:rPr lang="en-US" altLang="ja-JP" b="1" u="sng" dirty="0"/>
              <a:t>-What factors prevent this goal?</a:t>
            </a:r>
            <a:r>
              <a:rPr lang="en-US" altLang="ja-JP" dirty="0"/>
              <a:t/>
            </a:r>
            <a:br>
              <a:rPr lang="en-US" altLang="ja-JP" dirty="0"/>
            </a:br>
            <a:endParaRPr kumimoji="1" lang="ja-JP" altLang="en-US" dirty="0"/>
          </a:p>
        </p:txBody>
      </p:sp>
      <p:sp>
        <p:nvSpPr>
          <p:cNvPr id="3" name="テキスト ボックス 2">
            <a:extLst>
              <a:ext uri="{FF2B5EF4-FFF2-40B4-BE49-F238E27FC236}">
                <a16:creationId xmlns:a16="http://schemas.microsoft.com/office/drawing/2014/main" xmlns="" id="{A6704444-F3CD-43E3-90E0-58AD6EE03798}"/>
              </a:ext>
            </a:extLst>
          </p:cNvPr>
          <p:cNvSpPr txBox="1"/>
          <p:nvPr/>
        </p:nvSpPr>
        <p:spPr>
          <a:xfrm>
            <a:off x="838199" y="2005581"/>
            <a:ext cx="7396316" cy="646331"/>
          </a:xfrm>
          <a:prstGeom prst="rect">
            <a:avLst/>
          </a:prstGeom>
          <a:noFill/>
        </p:spPr>
        <p:txBody>
          <a:bodyPr wrap="square" rtlCol="0">
            <a:spAutoFit/>
          </a:bodyPr>
          <a:lstStyle/>
          <a:p>
            <a:r>
              <a:rPr kumimoji="1" lang="ja-JP" altLang="en-US" sz="3600" b="1" dirty="0"/>
              <a:t>①</a:t>
            </a:r>
            <a:r>
              <a:rPr kumimoji="1" lang="en-US" altLang="ja-JP" sz="3600" b="1" dirty="0"/>
              <a:t>Lack of knowledge</a:t>
            </a:r>
            <a:r>
              <a:rPr lang="en-US" altLang="ja-JP" sz="3600" b="1" dirty="0"/>
              <a:t> of parents</a:t>
            </a:r>
            <a:endParaRPr kumimoji="1" lang="en-US" altLang="ja-JP" sz="3600" b="1" dirty="0"/>
          </a:p>
        </p:txBody>
      </p:sp>
      <p:sp>
        <p:nvSpPr>
          <p:cNvPr id="4" name="テキスト ボックス 3">
            <a:extLst>
              <a:ext uri="{FF2B5EF4-FFF2-40B4-BE49-F238E27FC236}">
                <a16:creationId xmlns:a16="http://schemas.microsoft.com/office/drawing/2014/main" xmlns="" id="{E6319E33-522A-41B3-8A2A-A4A7394E88A9}"/>
              </a:ext>
            </a:extLst>
          </p:cNvPr>
          <p:cNvSpPr txBox="1"/>
          <p:nvPr/>
        </p:nvSpPr>
        <p:spPr>
          <a:xfrm>
            <a:off x="1700980" y="2821094"/>
            <a:ext cx="8790039" cy="1384995"/>
          </a:xfrm>
          <a:prstGeom prst="rect">
            <a:avLst/>
          </a:prstGeom>
          <a:noFill/>
        </p:spPr>
        <p:txBody>
          <a:bodyPr wrap="square" rtlCol="0">
            <a:spAutoFit/>
          </a:bodyPr>
          <a:lstStyle/>
          <a:p>
            <a:pPr marL="457200" indent="-457200">
              <a:buFont typeface="Arial" panose="020B0604020202020204" pitchFamily="34" charset="0"/>
              <a:buChar char="•"/>
            </a:pPr>
            <a:r>
              <a:rPr lang="en-US" altLang="ja-JP" sz="2800" dirty="0"/>
              <a:t>Parents look down on children</a:t>
            </a:r>
          </a:p>
          <a:p>
            <a:pPr marL="457200" indent="-457200">
              <a:buFont typeface="Arial" panose="020B0604020202020204" pitchFamily="34" charset="0"/>
              <a:buChar char="•"/>
            </a:pPr>
            <a:r>
              <a:rPr kumimoji="1" lang="en-US" altLang="ja-JP" sz="2800" dirty="0"/>
              <a:t>They do not have </a:t>
            </a:r>
            <a:r>
              <a:rPr lang="en-US" altLang="ja-JP" sz="2800" dirty="0"/>
              <a:t>idea of rights of children</a:t>
            </a:r>
          </a:p>
          <a:p>
            <a:pPr marL="457200" indent="-457200">
              <a:buFont typeface="Arial" panose="020B0604020202020204" pitchFamily="34" charset="0"/>
              <a:buChar char="•"/>
            </a:pPr>
            <a:r>
              <a:rPr kumimoji="1" lang="en-US" altLang="ja-JP" sz="2800" dirty="0"/>
              <a:t>Child abuse</a:t>
            </a:r>
            <a:endParaRPr kumimoji="1" lang="ja-JP" altLang="en-US" sz="2800" dirty="0"/>
          </a:p>
        </p:txBody>
      </p:sp>
      <p:sp>
        <p:nvSpPr>
          <p:cNvPr id="5" name="テキスト ボックス 4">
            <a:extLst>
              <a:ext uri="{FF2B5EF4-FFF2-40B4-BE49-F238E27FC236}">
                <a16:creationId xmlns:a16="http://schemas.microsoft.com/office/drawing/2014/main" xmlns="" id="{01C2B697-F7A4-46BB-96AE-C147E2F0BE4F}"/>
              </a:ext>
            </a:extLst>
          </p:cNvPr>
          <p:cNvSpPr txBox="1"/>
          <p:nvPr/>
        </p:nvSpPr>
        <p:spPr>
          <a:xfrm>
            <a:off x="838199" y="4463146"/>
            <a:ext cx="2521974" cy="646331"/>
          </a:xfrm>
          <a:prstGeom prst="rect">
            <a:avLst/>
          </a:prstGeom>
          <a:noFill/>
        </p:spPr>
        <p:txBody>
          <a:bodyPr wrap="square" rtlCol="0">
            <a:spAutoFit/>
          </a:bodyPr>
          <a:lstStyle/>
          <a:p>
            <a:r>
              <a:rPr kumimoji="1" lang="ja-JP" altLang="en-US" sz="3600" b="1" dirty="0"/>
              <a:t>②</a:t>
            </a:r>
            <a:r>
              <a:rPr lang="en-US" altLang="ja-JP" sz="3600" b="1" dirty="0"/>
              <a:t>Poverty</a:t>
            </a:r>
            <a:endParaRPr kumimoji="1" lang="ja-JP" altLang="en-US" sz="3600" b="1" dirty="0"/>
          </a:p>
        </p:txBody>
      </p:sp>
      <p:sp>
        <p:nvSpPr>
          <p:cNvPr id="6" name="テキスト ボックス 5">
            <a:extLst>
              <a:ext uri="{FF2B5EF4-FFF2-40B4-BE49-F238E27FC236}">
                <a16:creationId xmlns:a16="http://schemas.microsoft.com/office/drawing/2014/main" xmlns="" id="{EC4A2C23-212E-42BF-AB0B-9356A3ADCF0D}"/>
              </a:ext>
            </a:extLst>
          </p:cNvPr>
          <p:cNvSpPr txBox="1"/>
          <p:nvPr/>
        </p:nvSpPr>
        <p:spPr>
          <a:xfrm>
            <a:off x="1700980" y="5109477"/>
            <a:ext cx="6135329" cy="954107"/>
          </a:xfrm>
          <a:prstGeom prst="rect">
            <a:avLst/>
          </a:prstGeom>
          <a:noFill/>
        </p:spPr>
        <p:txBody>
          <a:bodyPr wrap="square" rtlCol="0">
            <a:spAutoFit/>
          </a:bodyPr>
          <a:lstStyle/>
          <a:p>
            <a:pPr marL="457200" indent="-457200">
              <a:buFont typeface="Arial" panose="020B0604020202020204" pitchFamily="34" charset="0"/>
              <a:buChar char="•"/>
            </a:pPr>
            <a:r>
              <a:rPr kumimoji="1" lang="en-US" altLang="ja-JP" sz="2800" dirty="0"/>
              <a:t>Child labor</a:t>
            </a:r>
          </a:p>
          <a:p>
            <a:pPr marL="457200" indent="-457200">
              <a:buFont typeface="Arial" panose="020B0604020202020204" pitchFamily="34" charset="0"/>
              <a:buChar char="•"/>
            </a:pPr>
            <a:r>
              <a:rPr lang="en-US" altLang="ja-JP" sz="2800" dirty="0"/>
              <a:t>Child trafficking</a:t>
            </a:r>
            <a:r>
              <a:rPr kumimoji="1" lang="en-US" altLang="ja-JP" sz="2800" dirty="0"/>
              <a:t> </a:t>
            </a:r>
            <a:endParaRPr kumimoji="1" lang="ja-JP" altLang="en-US" sz="2800" dirty="0"/>
          </a:p>
        </p:txBody>
      </p:sp>
    </p:spTree>
    <p:extLst>
      <p:ext uri="{BB962C8B-B14F-4D97-AF65-F5344CB8AC3E}">
        <p14:creationId xmlns:p14="http://schemas.microsoft.com/office/powerpoint/2010/main" val="2312391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80C0D6CD-14D1-4B9E-A5F8-2BF28771BF18}"/>
              </a:ext>
            </a:extLst>
          </p:cNvPr>
          <p:cNvSpPr>
            <a:spLocks noGrp="1"/>
          </p:cNvSpPr>
          <p:nvPr>
            <p:ph type="title"/>
          </p:nvPr>
        </p:nvSpPr>
        <p:spPr>
          <a:xfrm>
            <a:off x="838200" y="704338"/>
            <a:ext cx="10515600" cy="1325563"/>
          </a:xfrm>
        </p:spPr>
        <p:txBody>
          <a:bodyPr>
            <a:normAutofit fontScale="90000"/>
          </a:bodyPr>
          <a:lstStyle/>
          <a:p>
            <a:pPr algn="ctr"/>
            <a:r>
              <a:rPr lang="en-US" altLang="ja-JP" b="1" u="sng" dirty="0"/>
              <a:t>Challenges to protect the rights of children</a:t>
            </a:r>
            <a:br>
              <a:rPr lang="en-US" altLang="ja-JP" b="1" u="sng" dirty="0"/>
            </a:br>
            <a:r>
              <a:rPr lang="en-US" altLang="ja-JP" b="1" dirty="0"/>
              <a:t>    </a:t>
            </a:r>
            <a:r>
              <a:rPr lang="ja-JP" altLang="en-US" b="1" dirty="0"/>
              <a:t>　</a:t>
            </a:r>
            <a:r>
              <a:rPr lang="en-US" altLang="ja-JP" b="1" u="sng" dirty="0"/>
              <a:t>-What factors prevent this goal?</a:t>
            </a:r>
            <a:r>
              <a:rPr lang="en-US" altLang="ja-JP" dirty="0"/>
              <a:t/>
            </a:r>
            <a:br>
              <a:rPr lang="en-US" altLang="ja-JP" dirty="0"/>
            </a:br>
            <a:endParaRPr kumimoji="1" lang="ja-JP" altLang="en-US" dirty="0"/>
          </a:p>
        </p:txBody>
      </p:sp>
      <p:sp>
        <p:nvSpPr>
          <p:cNvPr id="3" name="テキスト ボックス 2">
            <a:extLst>
              <a:ext uri="{FF2B5EF4-FFF2-40B4-BE49-F238E27FC236}">
                <a16:creationId xmlns:a16="http://schemas.microsoft.com/office/drawing/2014/main" xmlns="" id="{5E023D64-A4EE-4EC6-8864-972A25C38108}"/>
              </a:ext>
            </a:extLst>
          </p:cNvPr>
          <p:cNvSpPr txBox="1"/>
          <p:nvPr/>
        </p:nvSpPr>
        <p:spPr>
          <a:xfrm>
            <a:off x="1231490" y="2153265"/>
            <a:ext cx="6275439" cy="646331"/>
          </a:xfrm>
          <a:prstGeom prst="rect">
            <a:avLst/>
          </a:prstGeom>
          <a:noFill/>
        </p:spPr>
        <p:txBody>
          <a:bodyPr wrap="square" rtlCol="0">
            <a:spAutoFit/>
          </a:bodyPr>
          <a:lstStyle/>
          <a:p>
            <a:r>
              <a:rPr kumimoji="1" lang="ja-JP" altLang="en-US" sz="3200" b="1" dirty="0"/>
              <a:t>③</a:t>
            </a:r>
            <a:r>
              <a:rPr kumimoji="1" lang="en-US" altLang="ja-JP" sz="3600" b="1" dirty="0"/>
              <a:t>C</a:t>
            </a:r>
            <a:r>
              <a:rPr lang="en-US" altLang="ja-JP" sz="3600" b="1" dirty="0"/>
              <a:t>ulture and society</a:t>
            </a:r>
            <a:endParaRPr kumimoji="1" lang="en-US" altLang="ja-JP" sz="3200" b="1" dirty="0"/>
          </a:p>
        </p:txBody>
      </p:sp>
      <p:sp>
        <p:nvSpPr>
          <p:cNvPr id="4" name="テキスト ボックス 3">
            <a:extLst>
              <a:ext uri="{FF2B5EF4-FFF2-40B4-BE49-F238E27FC236}">
                <a16:creationId xmlns:a16="http://schemas.microsoft.com/office/drawing/2014/main" xmlns="" id="{7405ECAA-B36D-4132-B217-D2E39C188F08}"/>
              </a:ext>
            </a:extLst>
          </p:cNvPr>
          <p:cNvSpPr txBox="1"/>
          <p:nvPr/>
        </p:nvSpPr>
        <p:spPr>
          <a:xfrm>
            <a:off x="1607573" y="3038168"/>
            <a:ext cx="9379975" cy="1631216"/>
          </a:xfrm>
          <a:prstGeom prst="rect">
            <a:avLst/>
          </a:prstGeom>
          <a:noFill/>
        </p:spPr>
        <p:txBody>
          <a:bodyPr wrap="square" rtlCol="0">
            <a:spAutoFit/>
          </a:bodyPr>
          <a:lstStyle/>
          <a:p>
            <a:pPr marL="457200" indent="-457200">
              <a:buFont typeface="Arial" panose="020B0604020202020204" pitchFamily="34" charset="0"/>
              <a:buChar char="•"/>
            </a:pPr>
            <a:r>
              <a:rPr kumimoji="1" lang="en-US" altLang="ja-JP" sz="3200" dirty="0"/>
              <a:t>Child marriage</a:t>
            </a:r>
          </a:p>
          <a:p>
            <a:pPr marL="457200" indent="-457200">
              <a:buFont typeface="Arial" panose="020B0604020202020204" pitchFamily="34" charset="0"/>
              <a:buChar char="•"/>
            </a:pPr>
            <a:r>
              <a:rPr lang="en-US" altLang="ja-JP" sz="3200" dirty="0"/>
              <a:t>Law and system are not enforced effectively</a:t>
            </a:r>
          </a:p>
          <a:p>
            <a:endParaRPr kumimoji="1" lang="en-US" altLang="ja-JP" dirty="0"/>
          </a:p>
          <a:p>
            <a:endParaRPr kumimoji="1" lang="ja-JP" altLang="en-US" dirty="0"/>
          </a:p>
        </p:txBody>
      </p:sp>
    </p:spTree>
    <p:extLst>
      <p:ext uri="{BB962C8B-B14F-4D97-AF65-F5344CB8AC3E}">
        <p14:creationId xmlns:p14="http://schemas.microsoft.com/office/powerpoint/2010/main" val="25342678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50F4651F-F961-4EAC-8B18-C1FE904E8959}"/>
              </a:ext>
            </a:extLst>
          </p:cNvPr>
          <p:cNvSpPr>
            <a:spLocks noGrp="1"/>
          </p:cNvSpPr>
          <p:nvPr>
            <p:ph type="title"/>
          </p:nvPr>
        </p:nvSpPr>
        <p:spPr>
          <a:xfrm>
            <a:off x="483009" y="527357"/>
            <a:ext cx="11225981" cy="1325563"/>
          </a:xfrm>
        </p:spPr>
        <p:txBody>
          <a:bodyPr>
            <a:normAutofit/>
          </a:bodyPr>
          <a:lstStyle/>
          <a:p>
            <a:pPr algn="ctr"/>
            <a:r>
              <a:rPr kumimoji="1" lang="en-US" altLang="ja-JP" b="1" u="sng" dirty="0"/>
              <a:t>Protection or Autonomy</a:t>
            </a:r>
            <a:br>
              <a:rPr kumimoji="1" lang="en-US" altLang="ja-JP" b="1" u="sng" dirty="0"/>
            </a:br>
            <a:r>
              <a:rPr kumimoji="1" lang="en-US" altLang="ja-JP" b="1" u="sng" dirty="0"/>
              <a:t>-</a:t>
            </a:r>
            <a:r>
              <a:rPr kumimoji="1" lang="en-US" altLang="ja-JP" sz="4000" b="1" u="sng" dirty="0"/>
              <a:t>Should we reveal child suspect’s name?</a:t>
            </a:r>
            <a:endParaRPr kumimoji="1" lang="ja-JP" altLang="en-US" b="1" u="sng" dirty="0"/>
          </a:p>
        </p:txBody>
      </p:sp>
      <p:sp>
        <p:nvSpPr>
          <p:cNvPr id="4" name="テキスト ボックス 3">
            <a:extLst>
              <a:ext uri="{FF2B5EF4-FFF2-40B4-BE49-F238E27FC236}">
                <a16:creationId xmlns:a16="http://schemas.microsoft.com/office/drawing/2014/main" xmlns="" id="{660DB476-BC8F-4C70-9765-B62735B2F74A}"/>
              </a:ext>
            </a:extLst>
          </p:cNvPr>
          <p:cNvSpPr txBox="1"/>
          <p:nvPr/>
        </p:nvSpPr>
        <p:spPr>
          <a:xfrm>
            <a:off x="691945" y="2035278"/>
            <a:ext cx="10958052" cy="830997"/>
          </a:xfrm>
          <a:prstGeom prst="rect">
            <a:avLst/>
          </a:prstGeom>
          <a:noFill/>
        </p:spPr>
        <p:txBody>
          <a:bodyPr wrap="square" rtlCol="0">
            <a:spAutoFit/>
          </a:bodyPr>
          <a:lstStyle/>
          <a:p>
            <a:r>
              <a:rPr lang="en-US" altLang="ja-JP" sz="2400" b="1" dirty="0"/>
              <a:t>The Japanese principle of not revealing a suspect’s identity in a news report</a:t>
            </a:r>
          </a:p>
        </p:txBody>
      </p:sp>
      <p:sp>
        <p:nvSpPr>
          <p:cNvPr id="5" name="テキスト ボックス 4">
            <a:extLst>
              <a:ext uri="{FF2B5EF4-FFF2-40B4-BE49-F238E27FC236}">
                <a16:creationId xmlns:a16="http://schemas.microsoft.com/office/drawing/2014/main" xmlns="" id="{F4CD0448-EFB7-424C-B913-FAE488817F9E}"/>
              </a:ext>
            </a:extLst>
          </p:cNvPr>
          <p:cNvSpPr txBox="1"/>
          <p:nvPr/>
        </p:nvSpPr>
        <p:spPr>
          <a:xfrm>
            <a:off x="1122105" y="3048633"/>
            <a:ext cx="9947787" cy="2954655"/>
          </a:xfrm>
          <a:prstGeom prst="rect">
            <a:avLst/>
          </a:prstGeom>
          <a:noFill/>
        </p:spPr>
        <p:txBody>
          <a:bodyPr wrap="square" rtlCol="0">
            <a:spAutoFit/>
          </a:bodyPr>
          <a:lstStyle/>
          <a:p>
            <a:r>
              <a:rPr kumimoji="1" lang="en-US" altLang="ja-JP" sz="4000" b="1" dirty="0"/>
              <a:t>【For】</a:t>
            </a:r>
          </a:p>
          <a:p>
            <a:endParaRPr lang="en-US" altLang="ja-JP" dirty="0"/>
          </a:p>
          <a:p>
            <a:pPr marL="285750" indent="-285750">
              <a:buFont typeface="Wingdings" panose="05000000000000000000" pitchFamily="2" charset="2"/>
              <a:buChar char="Ø"/>
            </a:pPr>
            <a:r>
              <a:rPr kumimoji="1" lang="en-US" altLang="ja-JP" sz="3200" dirty="0"/>
              <a:t>It is not effective to prevent repeating offenses</a:t>
            </a:r>
          </a:p>
          <a:p>
            <a:pPr marL="285750" indent="-285750">
              <a:buFont typeface="Wingdings" panose="05000000000000000000" pitchFamily="2" charset="2"/>
              <a:buChar char="Ø"/>
            </a:pPr>
            <a:r>
              <a:rPr lang="en-US" altLang="ja-JP" sz="3200" dirty="0"/>
              <a:t>We have rights to know</a:t>
            </a:r>
          </a:p>
          <a:p>
            <a:pPr marL="285750" indent="-285750">
              <a:buFont typeface="Wingdings" panose="05000000000000000000" pitchFamily="2" charset="2"/>
              <a:buChar char="Ø"/>
            </a:pPr>
            <a:r>
              <a:rPr kumimoji="1" lang="en-US" altLang="ja-JP" sz="3200" dirty="0"/>
              <a:t>It is unequal that victims are appeared under their real name</a:t>
            </a:r>
            <a:endParaRPr kumimoji="1" lang="ja-JP" altLang="en-US" sz="3200" dirty="0"/>
          </a:p>
        </p:txBody>
      </p:sp>
    </p:spTree>
    <p:extLst>
      <p:ext uri="{BB962C8B-B14F-4D97-AF65-F5344CB8AC3E}">
        <p14:creationId xmlns:p14="http://schemas.microsoft.com/office/powerpoint/2010/main" val="1070127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50F4651F-F961-4EAC-8B18-C1FE904E8959}"/>
              </a:ext>
            </a:extLst>
          </p:cNvPr>
          <p:cNvSpPr>
            <a:spLocks noGrp="1"/>
          </p:cNvSpPr>
          <p:nvPr>
            <p:ph type="title"/>
          </p:nvPr>
        </p:nvSpPr>
        <p:spPr>
          <a:xfrm>
            <a:off x="483009" y="527357"/>
            <a:ext cx="11225981" cy="1325563"/>
          </a:xfrm>
        </p:spPr>
        <p:txBody>
          <a:bodyPr>
            <a:normAutofit/>
          </a:bodyPr>
          <a:lstStyle/>
          <a:p>
            <a:pPr algn="ctr"/>
            <a:r>
              <a:rPr kumimoji="1" lang="en-US" altLang="ja-JP" b="1" u="sng" dirty="0"/>
              <a:t>Protection or Autonomy</a:t>
            </a:r>
            <a:br>
              <a:rPr kumimoji="1" lang="en-US" altLang="ja-JP" b="1" u="sng" dirty="0"/>
            </a:br>
            <a:r>
              <a:rPr kumimoji="1" lang="en-US" altLang="ja-JP" b="1" u="sng" dirty="0"/>
              <a:t>-</a:t>
            </a:r>
            <a:r>
              <a:rPr kumimoji="1" lang="en-US" altLang="ja-JP" sz="4000" b="1" u="sng" dirty="0"/>
              <a:t>Should we reveal child suspect’s name?</a:t>
            </a:r>
            <a:endParaRPr kumimoji="1" lang="ja-JP" altLang="en-US" b="1" u="sng" dirty="0"/>
          </a:p>
        </p:txBody>
      </p:sp>
      <p:sp>
        <p:nvSpPr>
          <p:cNvPr id="4" name="テキスト ボックス 3">
            <a:extLst>
              <a:ext uri="{FF2B5EF4-FFF2-40B4-BE49-F238E27FC236}">
                <a16:creationId xmlns:a16="http://schemas.microsoft.com/office/drawing/2014/main" xmlns="" id="{660DB476-BC8F-4C70-9765-B62735B2F74A}"/>
              </a:ext>
            </a:extLst>
          </p:cNvPr>
          <p:cNvSpPr txBox="1"/>
          <p:nvPr/>
        </p:nvSpPr>
        <p:spPr>
          <a:xfrm>
            <a:off x="750938" y="2168013"/>
            <a:ext cx="10958052" cy="461665"/>
          </a:xfrm>
          <a:prstGeom prst="rect">
            <a:avLst/>
          </a:prstGeom>
          <a:noFill/>
        </p:spPr>
        <p:txBody>
          <a:bodyPr wrap="square" rtlCol="0">
            <a:spAutoFit/>
          </a:bodyPr>
          <a:lstStyle/>
          <a:p>
            <a:r>
              <a:rPr lang="en-US" altLang="ja-JP" sz="2400" b="1" dirty="0"/>
              <a:t>The principle of not revealing a suspect’s identity in a news report</a:t>
            </a:r>
          </a:p>
        </p:txBody>
      </p:sp>
      <p:sp>
        <p:nvSpPr>
          <p:cNvPr id="5" name="テキスト ボックス 4">
            <a:extLst>
              <a:ext uri="{FF2B5EF4-FFF2-40B4-BE49-F238E27FC236}">
                <a16:creationId xmlns:a16="http://schemas.microsoft.com/office/drawing/2014/main" xmlns="" id="{F4CD0448-EFB7-424C-B913-FAE488817F9E}"/>
              </a:ext>
            </a:extLst>
          </p:cNvPr>
          <p:cNvSpPr txBox="1"/>
          <p:nvPr/>
        </p:nvSpPr>
        <p:spPr>
          <a:xfrm>
            <a:off x="1122105" y="2858717"/>
            <a:ext cx="9947787" cy="3477875"/>
          </a:xfrm>
          <a:prstGeom prst="rect">
            <a:avLst/>
          </a:prstGeom>
          <a:noFill/>
        </p:spPr>
        <p:txBody>
          <a:bodyPr wrap="square" rtlCol="0">
            <a:spAutoFit/>
          </a:bodyPr>
          <a:lstStyle/>
          <a:p>
            <a:r>
              <a:rPr kumimoji="1" lang="en-US" altLang="ja-JP" sz="4000" b="1" dirty="0"/>
              <a:t>【Against 】</a:t>
            </a:r>
          </a:p>
          <a:p>
            <a:endParaRPr kumimoji="1" lang="en-US" altLang="ja-JP" sz="1600" b="1" dirty="0"/>
          </a:p>
          <a:p>
            <a:pPr marL="285750" indent="-285750">
              <a:buFont typeface="Wingdings" panose="05000000000000000000" pitchFamily="2" charset="2"/>
              <a:buChar char="Ø"/>
            </a:pPr>
            <a:r>
              <a:rPr lang="en-US" altLang="ja-JP" sz="3200" dirty="0"/>
              <a:t>It is effective to rehabilitate a juvenile delinquent</a:t>
            </a:r>
          </a:p>
          <a:p>
            <a:pPr marL="285750" indent="-285750">
              <a:buFont typeface="Wingdings" panose="05000000000000000000" pitchFamily="2" charset="2"/>
              <a:buChar char="Ø"/>
            </a:pPr>
            <a:r>
              <a:rPr lang="en-US" altLang="ja-JP" sz="3200" dirty="0"/>
              <a:t>It is difficult to judge whether the child is enough to have responsibilities</a:t>
            </a:r>
          </a:p>
          <a:p>
            <a:pPr marL="285750" indent="-285750">
              <a:buFont typeface="Wingdings" panose="05000000000000000000" pitchFamily="2" charset="2"/>
              <a:buChar char="Ø"/>
            </a:pPr>
            <a:r>
              <a:rPr lang="en-US" altLang="ja-JP" sz="3200" dirty="0"/>
              <a:t>To prevent social bashing </a:t>
            </a:r>
          </a:p>
          <a:p>
            <a:endParaRPr lang="en-US" altLang="ja-JP" dirty="0"/>
          </a:p>
          <a:p>
            <a:endParaRPr lang="en-US" altLang="ja-JP" dirty="0"/>
          </a:p>
        </p:txBody>
      </p:sp>
    </p:spTree>
    <p:extLst>
      <p:ext uri="{BB962C8B-B14F-4D97-AF65-F5344CB8AC3E}">
        <p14:creationId xmlns:p14="http://schemas.microsoft.com/office/powerpoint/2010/main" val="267822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4A09437E-B144-458F-A8CB-2E54CEA0CB2E}"/>
              </a:ext>
            </a:extLst>
          </p:cNvPr>
          <p:cNvSpPr>
            <a:spLocks noGrp="1"/>
          </p:cNvSpPr>
          <p:nvPr>
            <p:ph type="title"/>
          </p:nvPr>
        </p:nvSpPr>
        <p:spPr/>
        <p:txBody>
          <a:bodyPr>
            <a:normAutofit/>
          </a:bodyPr>
          <a:lstStyle/>
          <a:p>
            <a:r>
              <a:rPr kumimoji="1" lang="en-US" altLang="ja-JP" sz="5400" b="1" u="sng" dirty="0"/>
              <a:t>Conclusion</a:t>
            </a:r>
            <a:endParaRPr kumimoji="1" lang="ja-JP" altLang="en-US" sz="5400" b="1" u="sng" dirty="0"/>
          </a:p>
        </p:txBody>
      </p:sp>
      <p:sp>
        <p:nvSpPr>
          <p:cNvPr id="4" name="テキスト ボックス 3">
            <a:extLst>
              <a:ext uri="{FF2B5EF4-FFF2-40B4-BE49-F238E27FC236}">
                <a16:creationId xmlns:a16="http://schemas.microsoft.com/office/drawing/2014/main" xmlns="" id="{2AEC9479-DC12-4D77-AEE7-1D0DD52A3C00}"/>
              </a:ext>
            </a:extLst>
          </p:cNvPr>
          <p:cNvSpPr txBox="1"/>
          <p:nvPr/>
        </p:nvSpPr>
        <p:spPr>
          <a:xfrm>
            <a:off x="838200" y="1946787"/>
            <a:ext cx="10758948" cy="3539430"/>
          </a:xfrm>
          <a:prstGeom prst="rect">
            <a:avLst/>
          </a:prstGeom>
          <a:noFill/>
        </p:spPr>
        <p:txBody>
          <a:bodyPr wrap="square" rtlCol="0">
            <a:spAutoFit/>
          </a:bodyPr>
          <a:lstStyle/>
          <a:p>
            <a:pPr marL="285750" indent="-285750">
              <a:buFont typeface="Wingdings" panose="05000000000000000000" pitchFamily="2" charset="2"/>
              <a:buChar char="ü"/>
            </a:pPr>
            <a:r>
              <a:rPr kumimoji="1" lang="en-US" altLang="ja-JP" sz="3200" dirty="0"/>
              <a:t>UNCRC</a:t>
            </a:r>
            <a:r>
              <a:rPr kumimoji="1" lang="ja-JP" altLang="en-US" sz="3200" dirty="0"/>
              <a:t> </a:t>
            </a:r>
            <a:r>
              <a:rPr kumimoji="1" lang="en-US" altLang="ja-JP" sz="3200" dirty="0"/>
              <a:t>is</a:t>
            </a:r>
            <a:r>
              <a:rPr lang="ja-JP" altLang="en-US" sz="3200" dirty="0"/>
              <a:t> </a:t>
            </a:r>
            <a:r>
              <a:rPr lang="en-US" altLang="ja-JP" sz="3200" dirty="0"/>
              <a:t>the</a:t>
            </a:r>
            <a:r>
              <a:rPr lang="ja-JP" altLang="en-US" sz="3200" dirty="0"/>
              <a:t> </a:t>
            </a:r>
            <a:r>
              <a:rPr lang="en-US" altLang="ja-JP" sz="3200" dirty="0"/>
              <a:t>international treaty that guarantees rights of children.</a:t>
            </a:r>
          </a:p>
          <a:p>
            <a:pPr marL="285750" indent="-285750">
              <a:buFont typeface="Wingdings" panose="05000000000000000000" pitchFamily="2" charset="2"/>
              <a:buChar char="ü"/>
            </a:pPr>
            <a:r>
              <a:rPr kumimoji="1" lang="en-US" altLang="ja-JP" sz="3200" dirty="0"/>
              <a:t>While there are some achievement and development, there are also several challenges and factors that prevent this goal.</a:t>
            </a:r>
          </a:p>
          <a:p>
            <a:pPr marL="285750" indent="-285750">
              <a:buFont typeface="Wingdings" panose="05000000000000000000" pitchFamily="2" charset="2"/>
              <a:buChar char="ü"/>
            </a:pPr>
            <a:r>
              <a:rPr kumimoji="1" lang="en-US" altLang="ja-JP" sz="3200" dirty="0"/>
              <a:t>Controversial problem </a:t>
            </a:r>
            <a:r>
              <a:rPr lang="en-US" altLang="ja-JP" sz="3200" dirty="0"/>
              <a:t>about rights of children are around the world, however it is difficult make decision.</a:t>
            </a:r>
            <a:endParaRPr kumimoji="1" lang="ja-JP" altLang="en-US" sz="3200" dirty="0"/>
          </a:p>
        </p:txBody>
      </p:sp>
    </p:spTree>
    <p:extLst>
      <p:ext uri="{BB962C8B-B14F-4D97-AF65-F5344CB8AC3E}">
        <p14:creationId xmlns:p14="http://schemas.microsoft.com/office/powerpoint/2010/main" val="11151071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503A26A8-CDED-4A7B-B5F3-ED3CF857A459}"/>
              </a:ext>
            </a:extLst>
          </p:cNvPr>
          <p:cNvSpPr>
            <a:spLocks noGrp="1"/>
          </p:cNvSpPr>
          <p:nvPr>
            <p:ph type="title"/>
          </p:nvPr>
        </p:nvSpPr>
        <p:spPr/>
        <p:txBody>
          <a:bodyPr/>
          <a:lstStyle/>
          <a:p>
            <a:r>
              <a:rPr kumimoji="1" lang="en-US" altLang="ja-JP" dirty="0"/>
              <a:t>References</a:t>
            </a:r>
            <a:endParaRPr kumimoji="1" lang="ja-JP" altLang="en-US" dirty="0"/>
          </a:p>
        </p:txBody>
      </p:sp>
      <p:sp>
        <p:nvSpPr>
          <p:cNvPr id="3" name="テキスト ボックス 2">
            <a:extLst>
              <a:ext uri="{FF2B5EF4-FFF2-40B4-BE49-F238E27FC236}">
                <a16:creationId xmlns:a16="http://schemas.microsoft.com/office/drawing/2014/main" xmlns="" id="{4B15633F-5420-4548-9236-309C3E5CB8A9}"/>
              </a:ext>
            </a:extLst>
          </p:cNvPr>
          <p:cNvSpPr txBox="1"/>
          <p:nvPr/>
        </p:nvSpPr>
        <p:spPr>
          <a:xfrm>
            <a:off x="782893" y="1611806"/>
            <a:ext cx="10626213" cy="4801314"/>
          </a:xfrm>
          <a:prstGeom prst="rect">
            <a:avLst/>
          </a:prstGeom>
          <a:noFill/>
        </p:spPr>
        <p:txBody>
          <a:bodyPr wrap="square" rtlCol="0">
            <a:spAutoFit/>
          </a:bodyPr>
          <a:lstStyle/>
          <a:p>
            <a:r>
              <a:rPr lang="ja-JP" altLang="en-US" dirty="0"/>
              <a:t>内藤正明　実名報道と匿名報道の社会的役割 </a:t>
            </a:r>
            <a:r>
              <a:rPr lang="en-US" altLang="ja-JP" dirty="0"/>
              <a:t>――</a:t>
            </a:r>
            <a:r>
              <a:rPr lang="ja-JP" altLang="en-US" dirty="0"/>
              <a:t>「国民の知る権利」と「少年法６１条・推知報道の禁止」</a:t>
            </a:r>
            <a:r>
              <a:rPr lang="en-US" altLang="ja-JP" dirty="0"/>
              <a:t>――</a:t>
            </a:r>
          </a:p>
          <a:p>
            <a:r>
              <a:rPr lang="es-ES" altLang="ja-JP" dirty="0">
                <a:hlinkClick r:id="rId2" action="ppaction://hlinkfile"/>
              </a:rPr>
              <a:t>file:///C:/Users/Owner/AppData/Local/Microsoft/Windows/INetCache/IE/2JLA5MST/05.pdf</a:t>
            </a:r>
            <a:endParaRPr lang="es-ES" altLang="ja-JP" dirty="0"/>
          </a:p>
          <a:p>
            <a:r>
              <a:rPr lang="en-US" altLang="ja-JP" dirty="0"/>
              <a:t>Convention on the Rights of the Child: the United States lags behind</a:t>
            </a:r>
          </a:p>
          <a:p>
            <a:r>
              <a:rPr lang="es-ES" altLang="ja-JP" dirty="0">
                <a:hlinkClick r:id="rId3"/>
              </a:rPr>
              <a:t>https://www.humanium.org/en/usa-and-crc/</a:t>
            </a:r>
            <a:endParaRPr lang="es-ES" altLang="ja-JP" dirty="0"/>
          </a:p>
          <a:p>
            <a:r>
              <a:rPr lang="ja-JP" altLang="en-US" dirty="0"/>
              <a:t>大月晶代　犯罪被害者の情報と報道のあり方</a:t>
            </a:r>
          </a:p>
          <a:p>
            <a:r>
              <a:rPr lang="en-US" altLang="ja-JP" dirty="0">
                <a:hlinkClick r:id="rId4" action="ppaction://hlinkfile"/>
              </a:rPr>
              <a:t>file:///C:/Users/Owner/AppData/Local/Microsoft/Windows/INetCache/IE/XF0J03A6/066703.pdf</a:t>
            </a:r>
            <a:endParaRPr lang="en-US" altLang="ja-JP" dirty="0"/>
          </a:p>
          <a:p>
            <a:r>
              <a:rPr lang="en-US" altLang="ja-JP" dirty="0"/>
              <a:t>UNICEF</a:t>
            </a:r>
            <a:r>
              <a:rPr lang="ja-JP" altLang="en-US" dirty="0"/>
              <a:t>　</a:t>
            </a:r>
            <a:r>
              <a:rPr lang="es-ES" altLang="ja-JP" dirty="0">
                <a:hlinkClick r:id="rId5"/>
              </a:rPr>
              <a:t>https://www.unicef.or.jp/about_unicef/about_rig.html</a:t>
            </a:r>
            <a:endParaRPr lang="en-US" altLang="ja-JP" dirty="0"/>
          </a:p>
          <a:p>
            <a:r>
              <a:rPr lang="en-US" altLang="ja-JP" dirty="0"/>
              <a:t>United</a:t>
            </a:r>
            <a:r>
              <a:rPr lang="ja-JP" altLang="en-US" dirty="0"/>
              <a:t> </a:t>
            </a:r>
            <a:r>
              <a:rPr lang="en-US" altLang="ja-JP" dirty="0"/>
              <a:t>Nation</a:t>
            </a:r>
            <a:r>
              <a:rPr lang="ja-JP" altLang="en-US" dirty="0"/>
              <a:t> </a:t>
            </a:r>
            <a:r>
              <a:rPr lang="en-US" altLang="ja-JP" dirty="0"/>
              <a:t>Information</a:t>
            </a:r>
            <a:r>
              <a:rPr lang="ja-JP" altLang="en-US" dirty="0"/>
              <a:t> </a:t>
            </a:r>
            <a:r>
              <a:rPr lang="en-US" altLang="ja-JP" dirty="0"/>
              <a:t>Center</a:t>
            </a:r>
          </a:p>
          <a:p>
            <a:r>
              <a:rPr lang="es-ES" altLang="ja-JP" dirty="0">
                <a:hlinkClick r:id="rId6"/>
              </a:rPr>
              <a:t>http://www.unic.or.jp/activities/humanrights/discrimination/children/</a:t>
            </a:r>
            <a:endParaRPr lang="es-ES" altLang="ja-JP" dirty="0"/>
          </a:p>
          <a:p>
            <a:r>
              <a:rPr lang="ja-JP" altLang="en-US" dirty="0"/>
              <a:t>日本ユニセフ協会　</a:t>
            </a:r>
            <a:r>
              <a:rPr lang="es-ES" altLang="ja-JP" dirty="0">
                <a:hlinkClick r:id="rId7"/>
              </a:rPr>
              <a:t>https://www.unicef.or.jp/crc/</a:t>
            </a:r>
            <a:endParaRPr lang="es-ES" altLang="ja-JP" dirty="0"/>
          </a:p>
          <a:p>
            <a:r>
              <a:rPr lang="ja-JP" altLang="en-US" dirty="0"/>
              <a:t>もっと知りたい！こどもの権利条約</a:t>
            </a:r>
            <a:r>
              <a:rPr lang="es-ES" altLang="ja-JP" dirty="0">
                <a:hlinkClick r:id="rId8" action="ppaction://hlinkfile"/>
              </a:rPr>
              <a:t>file:///C:/Users/Owner/AppData/Local/Microsoft/Windows/INetCache/IE/XCD2D3M2/kodomokenri.pdf</a:t>
            </a:r>
            <a:endParaRPr lang="es-ES" altLang="ja-JP" dirty="0"/>
          </a:p>
          <a:p>
            <a:endParaRPr lang="es-ES" altLang="ja-JP" dirty="0"/>
          </a:p>
          <a:p>
            <a:endParaRPr lang="es-ES" altLang="ja-JP" dirty="0"/>
          </a:p>
          <a:p>
            <a:endParaRPr kumimoji="1" lang="ja-JP" altLang="en-US" dirty="0"/>
          </a:p>
        </p:txBody>
      </p:sp>
    </p:spTree>
    <p:extLst>
      <p:ext uri="{BB962C8B-B14F-4D97-AF65-F5344CB8AC3E}">
        <p14:creationId xmlns:p14="http://schemas.microsoft.com/office/powerpoint/2010/main" val="256720775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704</TotalTime>
  <Words>1056</Words>
  <Application>Microsoft Macintosh PowerPoint</Application>
  <PresentationFormat>ユーザー設定</PresentationFormat>
  <Paragraphs>114</Paragraphs>
  <Slides>12</Slides>
  <Notes>8</Notes>
  <HiddenSlides>0</HiddenSlides>
  <MMClips>0</MMClips>
  <ScaleCrop>false</ScaleCrop>
  <HeadingPairs>
    <vt:vector size="4" baseType="variant">
      <vt:variant>
        <vt:lpstr>テーマ</vt:lpstr>
      </vt:variant>
      <vt:variant>
        <vt:i4>1</vt:i4>
      </vt:variant>
      <vt:variant>
        <vt:lpstr>スライド タイトル</vt:lpstr>
      </vt:variant>
      <vt:variant>
        <vt:i4>12</vt:i4>
      </vt:variant>
    </vt:vector>
  </HeadingPairs>
  <TitlesOfParts>
    <vt:vector size="13" baseType="lpstr">
      <vt:lpstr>Office テーマ</vt:lpstr>
      <vt:lpstr> The Rights of Children</vt:lpstr>
      <vt:lpstr>Overview</vt:lpstr>
      <vt:lpstr>PowerPoint プレゼンテーション</vt:lpstr>
      <vt:lpstr>PowerPoint プレゼンテーション</vt:lpstr>
      <vt:lpstr>How Rights of Children Came to Be Recognized Internationally ? </vt:lpstr>
      <vt:lpstr> Successes of UNCRC and development </vt:lpstr>
      <vt:lpstr>Challenges to protect the rights of children     　-What factors prevent this goal? </vt:lpstr>
      <vt:lpstr>Challenges to protect the rights of children     　-What factors prevent this goal? </vt:lpstr>
      <vt:lpstr>Protection or Autonomy -Should we reveal child suspect’s name?</vt:lpstr>
      <vt:lpstr>Protection or Autonomy -Should we reveal child suspect’s name?</vt:lpstr>
      <vt:lpstr>Conclusion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The Rights of Children</dc:title>
  <dc:creator>小泉 奈央</dc:creator>
  <cp:lastModifiedBy>Fox Senan</cp:lastModifiedBy>
  <cp:revision>45</cp:revision>
  <dcterms:created xsi:type="dcterms:W3CDTF">2018-06-05T05:21:42Z</dcterms:created>
  <dcterms:modified xsi:type="dcterms:W3CDTF">2018-06-15T07:23:47Z</dcterms:modified>
</cp:coreProperties>
</file>